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9"/>
  </p:notesMasterIdLst>
  <p:sldIdLst>
    <p:sldId id="256" r:id="rId3"/>
    <p:sldId id="1027" r:id="rId4"/>
    <p:sldId id="1028" r:id="rId5"/>
    <p:sldId id="1091" r:id="rId6"/>
    <p:sldId id="1092" r:id="rId7"/>
    <p:sldId id="1029" r:id="rId8"/>
    <p:sldId id="1093" r:id="rId9"/>
    <p:sldId id="1094" r:id="rId10"/>
    <p:sldId id="1030" r:id="rId11"/>
    <p:sldId id="1031" r:id="rId12"/>
    <p:sldId id="1032" r:id="rId13"/>
    <p:sldId id="1033" r:id="rId14"/>
    <p:sldId id="1035" r:id="rId15"/>
    <p:sldId id="1037" r:id="rId16"/>
    <p:sldId id="1040" r:id="rId17"/>
    <p:sldId id="1039" r:id="rId18"/>
    <p:sldId id="1041" r:id="rId19"/>
    <p:sldId id="1042" r:id="rId20"/>
    <p:sldId id="1044" r:id="rId21"/>
    <p:sldId id="1045" r:id="rId22"/>
    <p:sldId id="1046" r:id="rId23"/>
    <p:sldId id="1047" r:id="rId24"/>
    <p:sldId id="1048" r:id="rId25"/>
    <p:sldId id="1049" r:id="rId26"/>
    <p:sldId id="1050" r:id="rId27"/>
    <p:sldId id="1051" r:id="rId28"/>
    <p:sldId id="1052" r:id="rId29"/>
    <p:sldId id="1055" r:id="rId30"/>
    <p:sldId id="1095" r:id="rId31"/>
    <p:sldId id="1096" r:id="rId32"/>
    <p:sldId id="1097" r:id="rId33"/>
    <p:sldId id="1057" r:id="rId34"/>
    <p:sldId id="1098" r:id="rId35"/>
    <p:sldId id="1100" r:id="rId36"/>
    <p:sldId id="1099" r:id="rId37"/>
    <p:sldId id="1053" r:id="rId38"/>
    <p:sldId id="1058" r:id="rId39"/>
    <p:sldId id="1076" r:id="rId40"/>
    <p:sldId id="1077" r:id="rId41"/>
    <p:sldId id="1078" r:id="rId42"/>
    <p:sldId id="1059" r:id="rId43"/>
    <p:sldId id="1060" r:id="rId44"/>
    <p:sldId id="1061" r:id="rId45"/>
    <p:sldId id="1062" r:id="rId46"/>
    <p:sldId id="1063" r:id="rId47"/>
    <p:sldId id="1064" r:id="rId48"/>
    <p:sldId id="1079" r:id="rId49"/>
    <p:sldId id="1065" r:id="rId50"/>
    <p:sldId id="1067" r:id="rId51"/>
    <p:sldId id="1068" r:id="rId52"/>
    <p:sldId id="1082" r:id="rId53"/>
    <p:sldId id="1083" r:id="rId54"/>
    <p:sldId id="1084" r:id="rId55"/>
    <p:sldId id="1085" r:id="rId56"/>
    <p:sldId id="1086" r:id="rId57"/>
    <p:sldId id="1088" r:id="rId58"/>
    <p:sldId id="1087" r:id="rId59"/>
    <p:sldId id="1070" r:id="rId60"/>
    <p:sldId id="1071" r:id="rId61"/>
    <p:sldId id="1072" r:id="rId62"/>
    <p:sldId id="1089" r:id="rId63"/>
    <p:sldId id="1090" r:id="rId64"/>
    <p:sldId id="1073" r:id="rId65"/>
    <p:sldId id="1080" r:id="rId66"/>
    <p:sldId id="1074" r:id="rId67"/>
    <p:sldId id="106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68451"/>
  </p:normalViewPr>
  <p:slideViewPr>
    <p:cSldViewPr snapToGrid="0" snapToObjects="1">
      <p:cViewPr varScale="1">
        <p:scale>
          <a:sx n="78" d="100"/>
          <a:sy n="78" d="100"/>
        </p:scale>
        <p:origin x="20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700C8-F4CA-8E46-89F5-44912B44385C}" type="datetimeFigureOut">
              <a:rPr lang="en-US" smtClean="0"/>
              <a:t>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609DA-E018-1A45-9819-6F61FB466C0A}" type="slidenum">
              <a:rPr lang="en-US" smtClean="0"/>
              <a:t>‹#›</a:t>
            </a:fld>
            <a:endParaRPr lang="en-US"/>
          </a:p>
        </p:txBody>
      </p:sp>
    </p:spTree>
    <p:extLst>
      <p:ext uri="{BB962C8B-B14F-4D97-AF65-F5344CB8AC3E}">
        <p14:creationId xmlns:p14="http://schemas.microsoft.com/office/powerpoint/2010/main" val="333536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Fundamental problem at the core of quantum mechanics and everyone who studies quantum mechanics should be aware of it. </a:t>
            </a:r>
          </a:p>
          <a:p>
            <a:endParaRPr lang="en-US" dirty="0"/>
          </a:p>
          <a:p>
            <a:r>
              <a:rPr lang="en-US" dirty="0"/>
              <a:t>- It’s a good introduction to the concept of decoherence. A fundamental physical process which explains the emergence of classicality. </a:t>
            </a:r>
          </a:p>
          <a:p>
            <a:endParaRPr lang="en-US" dirty="0"/>
          </a:p>
          <a:p>
            <a:r>
              <a:rPr lang="en-US" dirty="0"/>
              <a:t>- If you stay working in physics – it’ll inevitably come up eventually in an after dinner conversation at a conference. And you need to be prepared to give your take. But beware it tends to </a:t>
            </a:r>
            <a:r>
              <a:rPr lang="en-US" dirty="0" err="1"/>
              <a:t>prevoke</a:t>
            </a:r>
            <a:r>
              <a:rPr lang="en-US" dirty="0"/>
              <a:t> strong opinions- to the extent its widely held to be rude to mention the measurement problem before 11pm or 2 large beers.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76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49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0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4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89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10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29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26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18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00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73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707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72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0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87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911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171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48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929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756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1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583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768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54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74747"/>
                </a:solidFill>
                <a:effectLst/>
                <a:latin typeface="Google Sans"/>
              </a:rPr>
              <a:t>The key component of a bubble chamber is a superheated liquid. When electrically charged particles pass through a bubble chamber, they ionise the molecules in the chamber medium. The ions trigger a phase transition and the superheated liquid vaporises, creating visible tracks as bubbles form along the particle's path.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140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0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142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280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7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525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922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6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906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492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618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956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779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857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035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350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012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134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56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796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97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430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0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407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75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70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374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415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912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4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245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2681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9084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0090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59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3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5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14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C218-92A4-914F-A6D4-403702286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C6B38A-07B7-C64E-B83A-B28DDC0AF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A3596E-D864-AD42-9C03-63143CD6D0D1}"/>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5" name="Footer Placeholder 4">
            <a:extLst>
              <a:ext uri="{FF2B5EF4-FFF2-40B4-BE49-F238E27FC236}">
                <a16:creationId xmlns:a16="http://schemas.microsoft.com/office/drawing/2014/main" id="{6A2C79BA-CBC5-FF4F-8179-0364713E4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CE735-FD50-A547-B63B-62F85B12B14A}"/>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09628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DA3D-621D-F34F-9089-4A3F7AE4AB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069CE2-A8CE-6A47-8DF8-6A44BC536E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627EB-1204-1541-A70C-AC1E6C7DEDB1}"/>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5" name="Footer Placeholder 4">
            <a:extLst>
              <a:ext uri="{FF2B5EF4-FFF2-40B4-BE49-F238E27FC236}">
                <a16:creationId xmlns:a16="http://schemas.microsoft.com/office/drawing/2014/main" id="{B5D685E5-D246-7349-9546-6AC5BDD47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AA347-BCD4-C847-873B-5810A4E8DC1F}"/>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22735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5D84C-B38A-1B4A-8A32-7923D97E81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834E0-22F5-7B40-B874-D13E335BCB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EF732-F32A-4F49-BAAF-80930CF2AE01}"/>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5" name="Footer Placeholder 4">
            <a:extLst>
              <a:ext uri="{FF2B5EF4-FFF2-40B4-BE49-F238E27FC236}">
                <a16:creationId xmlns:a16="http://schemas.microsoft.com/office/drawing/2014/main" id="{B319965B-35AF-9345-847C-7CBDB6E93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754C4-D220-C343-864E-2E585A37D207}"/>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66706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E581-6048-3840-9B14-0304E5D217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DFDD43-3D33-984E-B738-B8326B9D5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0C275FC-02D6-2C46-9F88-ED9B329DA8CE}"/>
              </a:ext>
            </a:extLst>
          </p:cNvPr>
          <p:cNvSpPr>
            <a:spLocks noGrp="1"/>
          </p:cNvSpPr>
          <p:nvPr>
            <p:ph type="dt" sz="half" idx="10"/>
          </p:nvPr>
        </p:nvSpPr>
        <p:spPr/>
        <p:txBody>
          <a:bodyPr/>
          <a:lstStyle/>
          <a:p>
            <a:fld id="{72EA7947-E287-4738-8C82-07CE4F01EF03}" type="datetime2">
              <a:rPr lang="en-US" smtClean="0"/>
              <a:t>Wednesday, March 20, 2024</a:t>
            </a:fld>
            <a:endParaRPr lang="en-US" dirty="0"/>
          </a:p>
        </p:txBody>
      </p:sp>
      <p:sp>
        <p:nvSpPr>
          <p:cNvPr id="5" name="Footer Placeholder 4">
            <a:extLst>
              <a:ext uri="{FF2B5EF4-FFF2-40B4-BE49-F238E27FC236}">
                <a16:creationId xmlns:a16="http://schemas.microsoft.com/office/drawing/2014/main" id="{5811DBA2-6B72-1E42-A6D9-38493AA0895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24BE63FB-2034-3C44-BC85-9C4C2354AAF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7994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A0AE-48DC-0846-A905-5512348612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2C526D-6D9B-8D4E-98F0-99C9B39D6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7A579C-7E78-584C-A2FD-904EACBF80B2}"/>
              </a:ext>
            </a:extLst>
          </p:cNvPr>
          <p:cNvSpPr>
            <a:spLocks noGrp="1"/>
          </p:cNvSpPr>
          <p:nvPr>
            <p:ph type="dt" sz="half" idx="10"/>
          </p:nvPr>
        </p:nvSpPr>
        <p:spPr/>
        <p:txBody>
          <a:bodyPr/>
          <a:lstStyle/>
          <a:p>
            <a:fld id="{6FE8C025-CD7A-4966-867E-81CF82B15267}" type="datetime2">
              <a:rPr lang="en-US" smtClean="0"/>
              <a:t>Wednesday, March 20, 2024</a:t>
            </a:fld>
            <a:endParaRPr lang="en-US"/>
          </a:p>
        </p:txBody>
      </p:sp>
      <p:sp>
        <p:nvSpPr>
          <p:cNvPr id="5" name="Footer Placeholder 4">
            <a:extLst>
              <a:ext uri="{FF2B5EF4-FFF2-40B4-BE49-F238E27FC236}">
                <a16:creationId xmlns:a16="http://schemas.microsoft.com/office/drawing/2014/main" id="{2169612C-692C-7B4F-B320-E51841F38524}"/>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4F0A97B6-A2AD-594A-AAA7-3B637FD3714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6662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B5BD-5A40-534D-8235-FD940C5323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409C0E-92B5-214F-9F7D-4EBBE033A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478069-BFDA-C343-94AD-0291CE71A4FA}"/>
              </a:ext>
            </a:extLst>
          </p:cNvPr>
          <p:cNvSpPr>
            <a:spLocks noGrp="1"/>
          </p:cNvSpPr>
          <p:nvPr>
            <p:ph type="dt" sz="half" idx="10"/>
          </p:nvPr>
        </p:nvSpPr>
        <p:spPr/>
        <p:txBody>
          <a:bodyPr/>
          <a:lstStyle/>
          <a:p>
            <a:fld id="{FE809929-0719-4517-94D6-FDF7F99E70F6}" type="datetime2">
              <a:rPr lang="en-US" smtClean="0"/>
              <a:t>Wednesday, March 20, 2024</a:t>
            </a:fld>
            <a:endParaRPr lang="en-US"/>
          </a:p>
        </p:txBody>
      </p:sp>
      <p:sp>
        <p:nvSpPr>
          <p:cNvPr id="5" name="Footer Placeholder 4">
            <a:extLst>
              <a:ext uri="{FF2B5EF4-FFF2-40B4-BE49-F238E27FC236}">
                <a16:creationId xmlns:a16="http://schemas.microsoft.com/office/drawing/2014/main" id="{071CC27F-67E3-1543-A554-110461428343}"/>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81E6E276-FFA1-F849-AA32-0A396708E40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5670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5E62-CDE0-5B43-B80D-9F209818AA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76EB78-BCF4-5947-884A-20DE67E385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6BEB7F-4B86-3143-A139-4F59324E42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2358C0-BDEB-6D4E-B116-CE1EDFAA45BE}"/>
              </a:ext>
            </a:extLst>
          </p:cNvPr>
          <p:cNvSpPr>
            <a:spLocks noGrp="1"/>
          </p:cNvSpPr>
          <p:nvPr>
            <p:ph type="dt" sz="half" idx="10"/>
          </p:nvPr>
        </p:nvSpPr>
        <p:spPr/>
        <p:txBody>
          <a:bodyPr/>
          <a:lstStyle/>
          <a:p>
            <a:fld id="{20E95673-5512-4AAA-9AEB-E00C61EC65D5}" type="datetime2">
              <a:rPr lang="en-US" smtClean="0"/>
              <a:t>Wednesday, March 20, 2024</a:t>
            </a:fld>
            <a:endParaRPr lang="en-US"/>
          </a:p>
        </p:txBody>
      </p:sp>
      <p:sp>
        <p:nvSpPr>
          <p:cNvPr id="6" name="Footer Placeholder 5">
            <a:extLst>
              <a:ext uri="{FF2B5EF4-FFF2-40B4-BE49-F238E27FC236}">
                <a16:creationId xmlns:a16="http://schemas.microsoft.com/office/drawing/2014/main" id="{205D8B5C-22CA-CF4C-9E57-F32EECE896C1}"/>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0E257B73-5B62-FB4F-BD1F-3015EFAD7558}"/>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2778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831C-5D97-754E-919B-73A929A153C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904A8A-B213-6F4B-AAFE-C4281F4FD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327C22-8148-BE4A-9952-17F672D981C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D75154-1456-7A40-9C4D-8E592C7CA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A1B207-799F-F945-881D-64F7F286C6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6C5D37-9542-5342-A733-883A2C2D59AD}"/>
              </a:ext>
            </a:extLst>
          </p:cNvPr>
          <p:cNvSpPr>
            <a:spLocks noGrp="1"/>
          </p:cNvSpPr>
          <p:nvPr>
            <p:ph type="dt" sz="half" idx="10"/>
          </p:nvPr>
        </p:nvSpPr>
        <p:spPr/>
        <p:txBody>
          <a:bodyPr/>
          <a:lstStyle/>
          <a:p>
            <a:fld id="{C13138FA-2E87-4873-8BBA-13E447C9A99A}" type="datetime2">
              <a:rPr lang="en-US" smtClean="0"/>
              <a:t>Wednesday, March 20, 2024</a:t>
            </a:fld>
            <a:endParaRPr lang="en-US"/>
          </a:p>
        </p:txBody>
      </p:sp>
      <p:sp>
        <p:nvSpPr>
          <p:cNvPr id="8" name="Footer Placeholder 7">
            <a:extLst>
              <a:ext uri="{FF2B5EF4-FFF2-40B4-BE49-F238E27FC236}">
                <a16:creationId xmlns:a16="http://schemas.microsoft.com/office/drawing/2014/main" id="{0D648867-B319-4647-8415-9DA55A54F6F5}"/>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A5A69718-16BE-CA43-8AFD-1E0EC29A7034}"/>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5630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041F-AC0E-EC4E-8157-7724E78D3B3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7210E8E-B7C3-2F46-8712-AE62A50C812B}"/>
              </a:ext>
            </a:extLst>
          </p:cNvPr>
          <p:cNvSpPr>
            <a:spLocks noGrp="1"/>
          </p:cNvSpPr>
          <p:nvPr>
            <p:ph type="dt" sz="half" idx="10"/>
          </p:nvPr>
        </p:nvSpPr>
        <p:spPr/>
        <p:txBody>
          <a:bodyPr/>
          <a:lstStyle/>
          <a:p>
            <a:fld id="{D75BB40A-97BD-4BFB-B639-0BFF95FDE8B7}" type="datetime2">
              <a:rPr lang="en-US" smtClean="0"/>
              <a:t>Wednesday, March 20, 2024</a:t>
            </a:fld>
            <a:endParaRPr lang="en-US"/>
          </a:p>
        </p:txBody>
      </p:sp>
      <p:sp>
        <p:nvSpPr>
          <p:cNvPr id="4" name="Footer Placeholder 3">
            <a:extLst>
              <a:ext uri="{FF2B5EF4-FFF2-40B4-BE49-F238E27FC236}">
                <a16:creationId xmlns:a16="http://schemas.microsoft.com/office/drawing/2014/main" id="{D996F322-47D3-C54B-B4EB-56C98DC4D30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EC6E3441-31DC-7641-BC91-FAB408AF5417}"/>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9030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4766A-64F0-C345-964A-4EDA4A7459F7}"/>
              </a:ext>
            </a:extLst>
          </p:cNvPr>
          <p:cNvSpPr>
            <a:spLocks noGrp="1"/>
          </p:cNvSpPr>
          <p:nvPr>
            <p:ph type="dt" sz="half" idx="10"/>
          </p:nvPr>
        </p:nvSpPr>
        <p:spPr/>
        <p:txBody>
          <a:bodyPr/>
          <a:lstStyle/>
          <a:p>
            <a:fld id="{9EE9E0E3-ECF6-4CFE-8698-AEFEBCECC3C0}" type="datetime2">
              <a:rPr lang="en-US" smtClean="0"/>
              <a:t>Wednesday, March 20, 2024</a:t>
            </a:fld>
            <a:endParaRPr lang="en-US"/>
          </a:p>
        </p:txBody>
      </p:sp>
      <p:sp>
        <p:nvSpPr>
          <p:cNvPr id="3" name="Footer Placeholder 2">
            <a:extLst>
              <a:ext uri="{FF2B5EF4-FFF2-40B4-BE49-F238E27FC236}">
                <a16:creationId xmlns:a16="http://schemas.microsoft.com/office/drawing/2014/main" id="{67B96874-1E8D-104A-B8C9-59B212A11406}"/>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5E482D3E-686D-9445-8B9C-25E9546F81C7}"/>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67291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2E5F-7DAE-9343-8150-E44C95D5E0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2729C77-D4C6-CE43-B81E-39C049C12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DD0149E-A22E-154D-A5CD-4C9C1630C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6E4E51-48E1-0B4F-AEA2-CCAA3B7B13BA}"/>
              </a:ext>
            </a:extLst>
          </p:cNvPr>
          <p:cNvSpPr>
            <a:spLocks noGrp="1"/>
          </p:cNvSpPr>
          <p:nvPr>
            <p:ph type="dt" sz="half" idx="10"/>
          </p:nvPr>
        </p:nvSpPr>
        <p:spPr/>
        <p:txBody>
          <a:bodyPr/>
          <a:lstStyle/>
          <a:p>
            <a:fld id="{251462FC-960E-4740-921F-B36862979F21}" type="datetime2">
              <a:rPr lang="en-US" smtClean="0"/>
              <a:t>Wednesday, March 20, 2024</a:t>
            </a:fld>
            <a:endParaRPr lang="en-US"/>
          </a:p>
        </p:txBody>
      </p:sp>
      <p:sp>
        <p:nvSpPr>
          <p:cNvPr id="6" name="Footer Placeholder 5">
            <a:extLst>
              <a:ext uri="{FF2B5EF4-FFF2-40B4-BE49-F238E27FC236}">
                <a16:creationId xmlns:a16="http://schemas.microsoft.com/office/drawing/2014/main" id="{948AF545-47E4-8B4A-A604-74215668546C}"/>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9BB3A150-2168-B64A-A11D-C2AF7324E68A}"/>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0043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3C4C-8780-AC4D-846D-0E02A2E2D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0E3FB-E888-8E4C-A35D-E2BC0604B6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57AAC-8945-A240-B630-9799F8A66DE5}"/>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5" name="Footer Placeholder 4">
            <a:extLst>
              <a:ext uri="{FF2B5EF4-FFF2-40B4-BE49-F238E27FC236}">
                <a16:creationId xmlns:a16="http://schemas.microsoft.com/office/drawing/2014/main" id="{83C1ABD9-7A8A-BE4B-96B7-E4A3BA100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FDE8E-F750-B64A-B4AF-7549D973C496}"/>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347569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E027-0627-FF40-A267-D0958A5854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3BD3519-1A1A-9346-896E-D11E84B2B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E7AF0B-2632-B245-A424-F8EC02B70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8EF78C-C848-B048-9ACB-798E1642240D}"/>
              </a:ext>
            </a:extLst>
          </p:cNvPr>
          <p:cNvSpPr>
            <a:spLocks noGrp="1"/>
          </p:cNvSpPr>
          <p:nvPr>
            <p:ph type="dt" sz="half" idx="10"/>
          </p:nvPr>
        </p:nvSpPr>
        <p:spPr/>
        <p:txBody>
          <a:bodyPr/>
          <a:lstStyle/>
          <a:p>
            <a:fld id="{E50BC9E2-CB44-4C05-9BB5-496C18A241E0}" type="datetime2">
              <a:rPr lang="en-US" smtClean="0"/>
              <a:t>Wednesday, March 20, 2024</a:t>
            </a:fld>
            <a:endParaRPr lang="en-US"/>
          </a:p>
        </p:txBody>
      </p:sp>
      <p:sp>
        <p:nvSpPr>
          <p:cNvPr id="6" name="Footer Placeholder 5">
            <a:extLst>
              <a:ext uri="{FF2B5EF4-FFF2-40B4-BE49-F238E27FC236}">
                <a16:creationId xmlns:a16="http://schemas.microsoft.com/office/drawing/2014/main" id="{254F0D53-C2DB-8F41-9DCB-0A2AD780C36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860076E-F91F-E84D-A918-9D201B3C74B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2141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41D6-61E5-E248-BA4E-CD21078241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E2D1B9-85B0-084D-B6C2-388FCA03E2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F1F5E2-8CCA-2F4E-A445-2A222373D253}"/>
              </a:ext>
            </a:extLst>
          </p:cNvPr>
          <p:cNvSpPr>
            <a:spLocks noGrp="1"/>
          </p:cNvSpPr>
          <p:nvPr>
            <p:ph type="dt" sz="half" idx="10"/>
          </p:nvPr>
        </p:nvSpPr>
        <p:spPr/>
        <p:txBody>
          <a:bodyPr/>
          <a:lstStyle/>
          <a:p>
            <a:fld id="{EE2EBD84-71F4-4271-8C46-0D47C0A9B12E}" type="datetime2">
              <a:rPr lang="en-US" smtClean="0"/>
              <a:t>Wednesday, March 20, 2024</a:t>
            </a:fld>
            <a:endParaRPr lang="en-US"/>
          </a:p>
        </p:txBody>
      </p:sp>
      <p:sp>
        <p:nvSpPr>
          <p:cNvPr id="5" name="Footer Placeholder 4">
            <a:extLst>
              <a:ext uri="{FF2B5EF4-FFF2-40B4-BE49-F238E27FC236}">
                <a16:creationId xmlns:a16="http://schemas.microsoft.com/office/drawing/2014/main" id="{7F31F00B-5235-4A4F-8505-9907DF8483C7}"/>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3D2FC64A-3265-C248-BBF5-1EFDE2D433A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101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2A01-1700-DD46-A3C9-CA1397C287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B0079A-9D86-0A4F-B077-19E5FCC884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EB454A-4C85-8948-A1AB-2696BE09BD25}"/>
              </a:ext>
            </a:extLst>
          </p:cNvPr>
          <p:cNvSpPr>
            <a:spLocks noGrp="1"/>
          </p:cNvSpPr>
          <p:nvPr>
            <p:ph type="dt" sz="half" idx="10"/>
          </p:nvPr>
        </p:nvSpPr>
        <p:spPr/>
        <p:txBody>
          <a:bodyPr/>
          <a:lstStyle/>
          <a:p>
            <a:fld id="{ABAE0CE1-F450-4107-B2CB-17B18F8A3F4A}" type="datetime2">
              <a:rPr lang="en-US" smtClean="0"/>
              <a:t>Wednesday, March 20, 2024</a:t>
            </a:fld>
            <a:endParaRPr lang="en-US"/>
          </a:p>
        </p:txBody>
      </p:sp>
      <p:sp>
        <p:nvSpPr>
          <p:cNvPr id="5" name="Footer Placeholder 4">
            <a:extLst>
              <a:ext uri="{FF2B5EF4-FFF2-40B4-BE49-F238E27FC236}">
                <a16:creationId xmlns:a16="http://schemas.microsoft.com/office/drawing/2014/main" id="{E9B0FC74-6656-4041-99E4-553186D9BFF3}"/>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FB2385E-3D27-3C48-9508-3AAAEBEBEC9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16023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609600" y="609600"/>
            <a:ext cx="10972800" cy="914400"/>
          </a:xfrm>
        </p:spPr>
        <p:txBody>
          <a:bodyPr anchor="t" anchorCtr="0"/>
          <a:lstStyle>
            <a:lvl1pPr algn="l">
              <a:defRPr sz="32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609600" y="1524000"/>
            <a:ext cx="10972800" cy="4267200"/>
          </a:xfrm>
        </p:spPr>
        <p:txBody>
          <a:bodyPr/>
          <a:lstStyle>
            <a:lvl1pPr marL="304792" indent="-289977">
              <a:buClr>
                <a:srgbClr val="3296DC"/>
              </a:buClr>
              <a:buFont typeface="+mj-lt"/>
              <a:buAutoNum type="arabicPeriod"/>
              <a:tabLst/>
              <a:defRPr/>
            </a:lvl1pPr>
            <a:lvl2pPr marL="611702" indent="-306910">
              <a:buClr>
                <a:srgbClr val="3296DC"/>
              </a:buClr>
              <a:buFont typeface="+mj-lt"/>
              <a:buAutoNum type="arabicPeriod"/>
              <a:tabLst/>
              <a:defRPr/>
            </a:lvl2pPr>
            <a:lvl3pPr marL="916494" indent="-304792">
              <a:buClr>
                <a:srgbClr val="3296DC"/>
              </a:buClr>
              <a:buFont typeface="+mj-lt"/>
              <a:buAutoNum type="arabicPeriod"/>
              <a:tabLst/>
              <a:defRPr/>
            </a:lvl3pPr>
            <a:lvl4pPr marL="2061582" indent="-232828">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025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8D4E-B4AE-2A44-ADA2-D7B2FA7462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1A14F2-F9FB-B34D-9335-4302B9F42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C5E24D-F761-A74F-83FE-D59B7CB7025B}"/>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5" name="Footer Placeholder 4">
            <a:extLst>
              <a:ext uri="{FF2B5EF4-FFF2-40B4-BE49-F238E27FC236}">
                <a16:creationId xmlns:a16="http://schemas.microsoft.com/office/drawing/2014/main" id="{A18FD82C-7DC8-3F46-9D0C-59FC9407A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36268-A7BE-E643-812F-4247FB142A84}"/>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8229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D5EC-E767-144E-B545-E517DEBD4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64980-5027-364C-AD13-A9E6F0CE9F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DAB800-CB23-D844-989C-E1D80B610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EE558-3AA3-8948-BEA4-40B9F7D744F4}"/>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6" name="Footer Placeholder 5">
            <a:extLst>
              <a:ext uri="{FF2B5EF4-FFF2-40B4-BE49-F238E27FC236}">
                <a16:creationId xmlns:a16="http://schemas.microsoft.com/office/drawing/2014/main" id="{9D8870DC-766D-ED4E-91B5-A182B6C1B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732EA-F1AB-DD42-9096-29278088F0B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59923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AD59-437A-9547-9446-7F6F83645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3F5BB6-387D-E841-8A48-7DC5F4173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38B3F1-7346-E64B-A68B-1766EEDF5B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0D262-1F76-3B43-92B6-40C6ACB59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0C25BC-50F0-CB4F-8619-545DDE7733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C8814A-0398-874A-B5C6-ED776E11B9CB}"/>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8" name="Footer Placeholder 7">
            <a:extLst>
              <a:ext uri="{FF2B5EF4-FFF2-40B4-BE49-F238E27FC236}">
                <a16:creationId xmlns:a16="http://schemas.microsoft.com/office/drawing/2014/main" id="{6BDFFEE8-23A8-3249-A924-155F721720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EE081F-761E-AD47-9FB8-9F4F41770DD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84114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CA3A-66E1-F946-BBFA-B3CC6E512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F81AD4-1AD0-6F4A-99A0-5BA9003C60BB}"/>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4" name="Footer Placeholder 3">
            <a:extLst>
              <a:ext uri="{FF2B5EF4-FFF2-40B4-BE49-F238E27FC236}">
                <a16:creationId xmlns:a16="http://schemas.microsoft.com/office/drawing/2014/main" id="{D56BC5D9-84B7-3244-B58E-5A168B339A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5465D3-E8F8-A54B-9771-D35CB5DC11F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67975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2CF3A-D7C7-6B46-AC8F-6117552EB989}"/>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3" name="Footer Placeholder 2">
            <a:extLst>
              <a:ext uri="{FF2B5EF4-FFF2-40B4-BE49-F238E27FC236}">
                <a16:creationId xmlns:a16="http://schemas.microsoft.com/office/drawing/2014/main" id="{B4052FBB-4177-204E-ACFA-B32780911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98C33-BAE0-0C40-9B80-019559DF7157}"/>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71000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31F-F44D-C545-AF82-378C74C7D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33639C-DA7E-8041-BBDD-294C5B955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B9D53E-00C9-7940-8BCA-2683EFBDB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7B6A7A-24EB-B245-8D53-63428796AFB6}"/>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6" name="Footer Placeholder 5">
            <a:extLst>
              <a:ext uri="{FF2B5EF4-FFF2-40B4-BE49-F238E27FC236}">
                <a16:creationId xmlns:a16="http://schemas.microsoft.com/office/drawing/2014/main" id="{A617A4F0-66F7-184C-A81B-B241BDE00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E7469-2EA1-5043-88BE-0453A2F60AE0}"/>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07819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A9D1-C5D2-7940-A5B8-828219FB2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FD3DDE-ED43-9643-9691-A06560C2C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43615B-52B1-C645-A01E-7B7CA2B2B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0CD324-6FCD-6C4A-84A2-A6EF33951510}"/>
              </a:ext>
            </a:extLst>
          </p:cNvPr>
          <p:cNvSpPr>
            <a:spLocks noGrp="1"/>
          </p:cNvSpPr>
          <p:nvPr>
            <p:ph type="dt" sz="half" idx="10"/>
          </p:nvPr>
        </p:nvSpPr>
        <p:spPr/>
        <p:txBody>
          <a:bodyPr/>
          <a:lstStyle/>
          <a:p>
            <a:fld id="{DEC2245A-3803-0249-A85A-F7188105E847}" type="datetimeFigureOut">
              <a:rPr lang="en-US" smtClean="0"/>
              <a:t>3/20/24</a:t>
            </a:fld>
            <a:endParaRPr lang="en-US"/>
          </a:p>
        </p:txBody>
      </p:sp>
      <p:sp>
        <p:nvSpPr>
          <p:cNvPr id="6" name="Footer Placeholder 5">
            <a:extLst>
              <a:ext uri="{FF2B5EF4-FFF2-40B4-BE49-F238E27FC236}">
                <a16:creationId xmlns:a16="http://schemas.microsoft.com/office/drawing/2014/main" id="{CD906C94-09F5-844D-8F41-DE16B57E3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DAD63-0E55-CA4A-99A7-0E5AC8CEF9E8}"/>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14551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C5B235-DB3D-8F40-9608-6C9C70CC4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ECDC0-6A6B-2E49-A09A-4BB21F466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A25A8-EF5F-374E-B3BB-21B666865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245A-3803-0249-A85A-F7188105E847}" type="datetimeFigureOut">
              <a:rPr lang="en-US" smtClean="0"/>
              <a:t>3/20/24</a:t>
            </a:fld>
            <a:endParaRPr lang="en-US"/>
          </a:p>
        </p:txBody>
      </p:sp>
      <p:sp>
        <p:nvSpPr>
          <p:cNvPr id="5" name="Footer Placeholder 4">
            <a:extLst>
              <a:ext uri="{FF2B5EF4-FFF2-40B4-BE49-F238E27FC236}">
                <a16:creationId xmlns:a16="http://schemas.microsoft.com/office/drawing/2014/main" id="{80308CE4-1213-9348-9932-EA5E94401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33E82-9F4A-DA49-BA94-8F0AE872C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A7713-1075-9E4C-BC9D-C005B97F7D8B}" type="slidenum">
              <a:rPr lang="en-US" smtClean="0"/>
              <a:t>‹#›</a:t>
            </a:fld>
            <a:endParaRPr lang="en-US"/>
          </a:p>
        </p:txBody>
      </p:sp>
    </p:spTree>
    <p:extLst>
      <p:ext uri="{BB962C8B-B14F-4D97-AF65-F5344CB8AC3E}">
        <p14:creationId xmlns:p14="http://schemas.microsoft.com/office/powerpoint/2010/main" val="9962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F9BD2D-29D8-8740-BC63-CA4052577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8A9B60-606A-2047-9E34-74C1D8DB2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63ECF5-F30C-3F48-BD97-A2C60F033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B39B-5F4C-4A7E-9BE3-AAFD45576D16}" type="datetime2">
              <a:rPr lang="en-US" smtClean="0"/>
              <a:t>Wednesday, March 20, 2024</a:t>
            </a:fld>
            <a:endParaRPr lang="en-US" dirty="0"/>
          </a:p>
        </p:txBody>
      </p:sp>
      <p:sp>
        <p:nvSpPr>
          <p:cNvPr id="5" name="Footer Placeholder 4">
            <a:extLst>
              <a:ext uri="{FF2B5EF4-FFF2-40B4-BE49-F238E27FC236}">
                <a16:creationId xmlns:a16="http://schemas.microsoft.com/office/drawing/2014/main" id="{21BF3C4E-6823-2640-AC92-E2C2011B6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37493343-E94D-2E40-AEFC-5CBA94914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796336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plato.stanford.edu/index.html"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www.festival.org.hk/writer/carlo-rovelli/"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90D6-015E-8B41-BBD4-8E0CE2B6C7C7}"/>
              </a:ext>
            </a:extLst>
          </p:cNvPr>
          <p:cNvSpPr>
            <a:spLocks noGrp="1"/>
          </p:cNvSpPr>
          <p:nvPr>
            <p:ph type="ctrTitle"/>
          </p:nvPr>
        </p:nvSpPr>
        <p:spPr/>
        <p:txBody>
          <a:bodyPr/>
          <a:lstStyle/>
          <a:p>
            <a:r>
              <a:rPr lang="en-US" dirty="0"/>
              <a:t>The Measurement Problem </a:t>
            </a:r>
          </a:p>
        </p:txBody>
      </p:sp>
    </p:spTree>
    <p:extLst>
      <p:ext uri="{BB962C8B-B14F-4D97-AF65-F5344CB8AC3E}">
        <p14:creationId xmlns:p14="http://schemas.microsoft.com/office/powerpoint/2010/main" val="194087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2004906"/>
            <a:ext cx="10908631" cy="3539430"/>
          </a:xfrm>
          <a:prstGeom prst="rect">
            <a:avLst/>
          </a:prstGeom>
          <a:noFill/>
        </p:spPr>
        <p:txBody>
          <a:bodyPr wrap="square" rtlCol="0">
            <a:spAutoFit/>
          </a:bodyPr>
          <a:lstStyle/>
          <a:p>
            <a:pPr marL="514350" indent="-514350">
              <a:buFont typeface="+mj-lt"/>
              <a:buAutoNum type="arabicPeriod"/>
            </a:pPr>
            <a:r>
              <a:rPr lang="en-US" sz="2800" dirty="0"/>
              <a:t>Basic Conception of a measuring device: a good measuring device is accurate.</a:t>
            </a:r>
          </a:p>
          <a:p>
            <a:pPr marL="514350" indent="-514350">
              <a:buFont typeface="+mj-lt"/>
              <a:buAutoNum type="arabicPeriod"/>
            </a:pPr>
            <a:endParaRPr lang="en-US" sz="2800" dirty="0"/>
          </a:p>
          <a:p>
            <a:pPr marL="514350" indent="-514350">
              <a:buFont typeface="+mj-lt"/>
              <a:buAutoNum type="arabicPeriod"/>
            </a:pPr>
            <a:r>
              <a:rPr lang="en-US" sz="2800" dirty="0"/>
              <a:t>Quantum Mechanics is a universal and fundamental theory.</a:t>
            </a:r>
          </a:p>
          <a:p>
            <a:pPr marL="514350" indent="-514350">
              <a:buFont typeface="+mj-lt"/>
              <a:buAutoNum type="arabicPeriod"/>
            </a:pPr>
            <a:endParaRPr lang="en-US" sz="2800" dirty="0"/>
          </a:p>
          <a:p>
            <a:pPr marL="514350" indent="-514350">
              <a:buFont typeface="+mj-lt"/>
              <a:buAutoNum type="arabicPeriod"/>
            </a:pPr>
            <a:r>
              <a:rPr lang="en-US" sz="2800" dirty="0"/>
              <a:t>Weak Physicalist Postulate: The description of the </a:t>
            </a:r>
            <a:r>
              <a:rPr lang="en-US" sz="2800" dirty="0" err="1"/>
              <a:t>behaviour</a:t>
            </a:r>
            <a:r>
              <a:rPr lang="en-US" sz="2800" dirty="0"/>
              <a:t> of large objects must be consistent with the laws governing the </a:t>
            </a:r>
            <a:r>
              <a:rPr lang="en-US" sz="2800" dirty="0" err="1"/>
              <a:t>behaviour</a:t>
            </a:r>
            <a:r>
              <a:rPr lang="en-US" sz="2800" dirty="0"/>
              <a:t> of the smaller objects of which they consist.</a:t>
            </a:r>
          </a:p>
        </p:txBody>
      </p:sp>
      <p:sp>
        <p:nvSpPr>
          <p:cNvPr id="3" name="Rectangle 2">
            <a:extLst>
              <a:ext uri="{FF2B5EF4-FFF2-40B4-BE49-F238E27FC236}">
                <a16:creationId xmlns:a16="http://schemas.microsoft.com/office/drawing/2014/main" id="{D12A6C9A-F982-A643-BE6D-2B68A47EA7D6}"/>
              </a:ext>
            </a:extLst>
          </p:cNvPr>
          <p:cNvSpPr/>
          <p:nvPr/>
        </p:nvSpPr>
        <p:spPr>
          <a:xfrm>
            <a:off x="871357" y="5812384"/>
            <a:ext cx="10390201" cy="646331"/>
          </a:xfrm>
          <a:prstGeom prst="rect">
            <a:avLst/>
          </a:prstGeom>
        </p:spPr>
        <p:txBody>
          <a:bodyPr wrap="square">
            <a:spAutoFit/>
          </a:bodyPr>
          <a:lstStyle/>
          <a:p>
            <a:r>
              <a:rPr lang="en-US" dirty="0"/>
              <a:t>Based on these assumptions the following is a simple (hopefully clear!) but ultimately not entirely satisfying way of setting up the measurement problem.</a:t>
            </a:r>
          </a:p>
        </p:txBody>
      </p:sp>
    </p:spTree>
    <p:extLst>
      <p:ext uri="{BB962C8B-B14F-4D97-AF65-F5344CB8AC3E}">
        <p14:creationId xmlns:p14="http://schemas.microsoft.com/office/powerpoint/2010/main" val="214216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2135694"/>
            <a:ext cx="10908631" cy="3785652"/>
          </a:xfrm>
          <a:prstGeom prst="rect">
            <a:avLst/>
          </a:prstGeom>
          <a:noFill/>
        </p:spPr>
        <p:txBody>
          <a:bodyPr wrap="square" rtlCol="0">
            <a:spAutoFit/>
          </a:bodyPr>
          <a:lstStyle/>
          <a:p>
            <a:r>
              <a:rPr lang="en-US" sz="2400" dirty="0"/>
              <a:t>We start with the following postulates of quantum mechanics. </a:t>
            </a:r>
          </a:p>
          <a:p>
            <a:endParaRPr lang="en-US" sz="2400" dirty="0"/>
          </a:p>
          <a:p>
            <a:r>
              <a:rPr lang="en-US" sz="2400" b="1" dirty="0"/>
              <a:t>Formalism: </a:t>
            </a:r>
            <a:r>
              <a:rPr lang="en-US" sz="2400" dirty="0"/>
              <a:t>Every physical quantity is represented by an operator Q and every state of a physical system by a state vector.</a:t>
            </a:r>
          </a:p>
          <a:p>
            <a:endParaRPr lang="en-US" sz="2400" b="1" dirty="0"/>
          </a:p>
          <a:p>
            <a:r>
              <a:rPr lang="en-US" sz="2400" b="1" dirty="0"/>
              <a:t>Measurement Kinematic Postulate: </a:t>
            </a:r>
            <a:r>
              <a:rPr lang="en-US" sz="2400" dirty="0"/>
              <a:t>If a quantity Q is measured, the post measurement state of the system will be the eigenstate corresponding to the eigenvalue measured.</a:t>
            </a:r>
          </a:p>
          <a:p>
            <a:endParaRPr lang="en-US" sz="2400" dirty="0"/>
          </a:p>
          <a:p>
            <a:r>
              <a:rPr lang="en-US" sz="2400" b="1" dirty="0"/>
              <a:t>Dynamical Postulate: </a:t>
            </a:r>
            <a:r>
              <a:rPr lang="en-US" sz="2400" dirty="0"/>
              <a:t>Time evolution is a linear map from state to state. </a:t>
            </a:r>
          </a:p>
        </p:txBody>
      </p:sp>
      <p:sp>
        <p:nvSpPr>
          <p:cNvPr id="4" name="Rectangle 3">
            <a:extLst>
              <a:ext uri="{FF2B5EF4-FFF2-40B4-BE49-F238E27FC236}">
                <a16:creationId xmlns:a16="http://schemas.microsoft.com/office/drawing/2014/main" id="{E7F457FC-39BF-8440-95FD-AB61EA275095}"/>
              </a:ext>
            </a:extLst>
          </p:cNvPr>
          <p:cNvSpPr/>
          <p:nvPr/>
        </p:nvSpPr>
        <p:spPr>
          <a:xfrm>
            <a:off x="641682" y="6174961"/>
            <a:ext cx="12368465" cy="400110"/>
          </a:xfrm>
          <a:prstGeom prst="rect">
            <a:avLst/>
          </a:prstGeom>
        </p:spPr>
        <p:txBody>
          <a:bodyPr wrap="square">
            <a:spAutoFit/>
          </a:bodyPr>
          <a:lstStyle/>
          <a:p>
            <a:r>
              <a:rPr lang="en-US" sz="2000" dirty="0"/>
              <a:t>Assumptions 2 &amp; 3 entail we should be able to describe a measurement device with these rules </a:t>
            </a:r>
          </a:p>
        </p:txBody>
      </p:sp>
    </p:spTree>
    <p:extLst>
      <p:ext uri="{BB962C8B-B14F-4D97-AF65-F5344CB8AC3E}">
        <p14:creationId xmlns:p14="http://schemas.microsoft.com/office/powerpoint/2010/main" val="419200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1200329"/>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r="57493" b="-25584"/>
          <a:stretch/>
        </p:blipFill>
        <p:spPr>
          <a:xfrm>
            <a:off x="4293264" y="3369448"/>
            <a:ext cx="3822035" cy="1200329"/>
          </a:xfrm>
          <a:prstGeom prst="rect">
            <a:avLst/>
          </a:prstGeom>
        </p:spPr>
      </p:pic>
    </p:spTree>
    <p:extLst>
      <p:ext uri="{BB962C8B-B14F-4D97-AF65-F5344CB8AC3E}">
        <p14:creationId xmlns:p14="http://schemas.microsoft.com/office/powerpoint/2010/main" val="34229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13" name="Rectangle 12">
            <a:extLst>
              <a:ext uri="{FF2B5EF4-FFF2-40B4-BE49-F238E27FC236}">
                <a16:creationId xmlns:a16="http://schemas.microsoft.com/office/drawing/2014/main" id="{386D2465-BC67-824A-82FB-A36861296B7E}"/>
              </a:ext>
            </a:extLst>
          </p:cNvPr>
          <p:cNvSpPr/>
          <p:nvPr/>
        </p:nvSpPr>
        <p:spPr>
          <a:xfrm>
            <a:off x="871357" y="5178952"/>
            <a:ext cx="11005672" cy="369332"/>
          </a:xfrm>
          <a:prstGeom prst="rect">
            <a:avLst/>
          </a:prstGeom>
        </p:spPr>
        <p:txBody>
          <a:bodyPr wrap="square">
            <a:spAutoFit/>
          </a:bodyPr>
          <a:lstStyle/>
          <a:p>
            <a:r>
              <a:rPr lang="en-US" dirty="0"/>
              <a:t>We are left with a superposition of the measurement device being in the `up' state and the `down' state. </a:t>
            </a:r>
          </a:p>
        </p:txBody>
      </p:sp>
    </p:spTree>
    <p:extLst>
      <p:ext uri="{BB962C8B-B14F-4D97-AF65-F5344CB8AC3E}">
        <p14:creationId xmlns:p14="http://schemas.microsoft.com/office/powerpoint/2010/main" val="35186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2" name="Rectangle 1">
            <a:extLst>
              <a:ext uri="{FF2B5EF4-FFF2-40B4-BE49-F238E27FC236}">
                <a16:creationId xmlns:a16="http://schemas.microsoft.com/office/drawing/2014/main" id="{755AFFE4-00BE-C94A-8538-3514A99413E5}"/>
              </a:ext>
            </a:extLst>
          </p:cNvPr>
          <p:cNvSpPr/>
          <p:nvPr/>
        </p:nvSpPr>
        <p:spPr>
          <a:xfrm>
            <a:off x="459350" y="5178952"/>
            <a:ext cx="11417679" cy="1200329"/>
          </a:xfrm>
          <a:prstGeom prst="rect">
            <a:avLst/>
          </a:prstGeom>
        </p:spPr>
        <p:txBody>
          <a:bodyPr wrap="square">
            <a:spAutoFit/>
          </a:bodyPr>
          <a:lstStyle/>
          <a:p>
            <a:r>
              <a:rPr lang="en-US" dirty="0"/>
              <a:t>We are left with a superposition of the measurement device being in the `up' state and the `down' state.</a:t>
            </a:r>
          </a:p>
          <a:p>
            <a:endParaRPr lang="en-US" dirty="0"/>
          </a:p>
          <a:p>
            <a:r>
              <a:rPr lang="en-US" dirty="0"/>
              <a:t>More generally - Linearity of quantum mechanics dynamics + quantum mechanical treatment of measuring device leads to the conclusion that a system in a superposition remains in a superposition. </a:t>
            </a:r>
          </a:p>
        </p:txBody>
      </p:sp>
    </p:spTree>
    <p:extLst>
      <p:ext uri="{BB962C8B-B14F-4D97-AF65-F5344CB8AC3E}">
        <p14:creationId xmlns:p14="http://schemas.microsoft.com/office/powerpoint/2010/main" val="232946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2" name="Rectangle 1">
            <a:extLst>
              <a:ext uri="{FF2B5EF4-FFF2-40B4-BE49-F238E27FC236}">
                <a16:creationId xmlns:a16="http://schemas.microsoft.com/office/drawing/2014/main" id="{755AFFE4-00BE-C94A-8538-3514A99413E5}"/>
              </a:ext>
            </a:extLst>
          </p:cNvPr>
          <p:cNvSpPr/>
          <p:nvPr/>
        </p:nvSpPr>
        <p:spPr>
          <a:xfrm>
            <a:off x="459350" y="5178952"/>
            <a:ext cx="11417679" cy="1200329"/>
          </a:xfrm>
          <a:prstGeom prst="rect">
            <a:avLst/>
          </a:prstGeom>
        </p:spPr>
        <p:txBody>
          <a:bodyPr wrap="square">
            <a:spAutoFit/>
          </a:bodyPr>
          <a:lstStyle/>
          <a:p>
            <a:r>
              <a:rPr lang="en-US" dirty="0"/>
              <a:t>We are left with a superposition of the measurement device being in the `up' state and the `down' state.</a:t>
            </a:r>
          </a:p>
          <a:p>
            <a:endParaRPr lang="en-US" dirty="0"/>
          </a:p>
          <a:p>
            <a:r>
              <a:rPr lang="en-US" dirty="0"/>
              <a:t>More generally - Linearity of quantum mechanics dynamics + quantum mechanical treatment of measuring device leads to the conclusion that a system in a superposition remains in a superposition. </a:t>
            </a:r>
          </a:p>
        </p:txBody>
      </p:sp>
      <p:sp>
        <p:nvSpPr>
          <p:cNvPr id="4" name="TextBox 3">
            <a:extLst>
              <a:ext uri="{FF2B5EF4-FFF2-40B4-BE49-F238E27FC236}">
                <a16:creationId xmlns:a16="http://schemas.microsoft.com/office/drawing/2014/main" id="{E8FEE946-A061-564E-B5D7-9089BAFC0DD6}"/>
              </a:ext>
            </a:extLst>
          </p:cNvPr>
          <p:cNvSpPr txBox="1"/>
          <p:nvPr/>
        </p:nvSpPr>
        <p:spPr>
          <a:xfrm>
            <a:off x="8553705" y="6127863"/>
            <a:ext cx="3390755" cy="646331"/>
          </a:xfrm>
          <a:prstGeom prst="rect">
            <a:avLst/>
          </a:prstGeom>
          <a:noFill/>
        </p:spPr>
        <p:txBody>
          <a:bodyPr wrap="square" rtlCol="0">
            <a:spAutoFit/>
          </a:bodyPr>
          <a:lstStyle/>
          <a:p>
            <a:r>
              <a:rPr lang="en-US" dirty="0"/>
              <a:t>But this contradicts the measurement postulate!</a:t>
            </a:r>
          </a:p>
        </p:txBody>
      </p:sp>
    </p:spTree>
    <p:extLst>
      <p:ext uri="{BB962C8B-B14F-4D97-AF65-F5344CB8AC3E}">
        <p14:creationId xmlns:p14="http://schemas.microsoft.com/office/powerpoint/2010/main" val="113996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5324535"/>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endParaRPr lang="en-US" sz="2000" dirty="0"/>
          </a:p>
          <a:p>
            <a:endParaRPr lang="en-US" sz="2000" dirty="0"/>
          </a:p>
          <a:p>
            <a:r>
              <a:rPr lang="en-US" sz="2000" dirty="0"/>
              <a:t>But this contradicts:</a:t>
            </a:r>
          </a:p>
          <a:p>
            <a:endParaRPr lang="en-US" sz="2000" b="1" dirty="0"/>
          </a:p>
          <a:p>
            <a:r>
              <a:rPr lang="en-US" sz="2000" b="1" dirty="0"/>
              <a:t>Measurement Kinematic Postulate: </a:t>
            </a:r>
            <a:r>
              <a:rPr lang="en-US" sz="2000" dirty="0"/>
              <a:t>If a quantity Q is measured, </a:t>
            </a:r>
            <a:r>
              <a:rPr lang="en-US" sz="2000" dirty="0">
                <a:solidFill>
                  <a:schemeClr val="accent2"/>
                </a:solidFill>
              </a:rPr>
              <a:t>the post measurement state of the system will be the eigenstate corresponding to the eigenvalue measured.</a:t>
            </a:r>
          </a:p>
          <a:p>
            <a:endParaRPr lang="en-US" sz="2000" dirty="0"/>
          </a:p>
        </p:txBody>
      </p:sp>
      <p:pic>
        <p:nvPicPr>
          <p:cNvPr id="11" name="Picture 10">
            <a:extLst>
              <a:ext uri="{FF2B5EF4-FFF2-40B4-BE49-F238E27FC236}">
                <a16:creationId xmlns:a16="http://schemas.microsoft.com/office/drawing/2014/main" id="{613708EA-AF4F-E84E-A56F-E250CD9C9AC8}"/>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pic>
        <p:nvPicPr>
          <p:cNvPr id="13" name="Picture 12">
            <a:extLst>
              <a:ext uri="{FF2B5EF4-FFF2-40B4-BE49-F238E27FC236}">
                <a16:creationId xmlns:a16="http://schemas.microsoft.com/office/drawing/2014/main" id="{AF5F8479-5143-944B-AE2F-B2C0851A5603}"/>
              </a:ext>
            </a:extLst>
          </p:cNvPr>
          <p:cNvPicPr>
            <a:picLocks noChangeAspect="1"/>
          </p:cNvPicPr>
          <p:nvPr/>
        </p:nvPicPr>
        <p:blipFill>
          <a:blip r:embed="rId4"/>
          <a:stretch>
            <a:fillRect/>
          </a:stretch>
        </p:blipFill>
        <p:spPr>
          <a:xfrm>
            <a:off x="8533079" y="2086583"/>
            <a:ext cx="3323324" cy="700974"/>
          </a:xfrm>
          <a:prstGeom prst="rect">
            <a:avLst/>
          </a:prstGeom>
        </p:spPr>
      </p:pic>
    </p:spTree>
    <p:extLst>
      <p:ext uri="{BB962C8B-B14F-4D97-AF65-F5344CB8AC3E}">
        <p14:creationId xmlns:p14="http://schemas.microsoft.com/office/powerpoint/2010/main" val="110999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5324535"/>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r>
              <a:rPr lang="en-US" sz="2000" dirty="0"/>
              <a:t>Contradicts:</a:t>
            </a:r>
          </a:p>
          <a:p>
            <a:endParaRPr lang="en-US" sz="2000" b="1" dirty="0"/>
          </a:p>
          <a:p>
            <a:r>
              <a:rPr lang="en-US" sz="2000" b="1" dirty="0"/>
              <a:t>Measurement Kinematic Postulate: </a:t>
            </a:r>
            <a:r>
              <a:rPr lang="en-US" sz="2000" dirty="0"/>
              <a:t>If a quantity Q is measured, the post measurement state of the system will be the eigenstate corresponding to the eigenvalue measured.</a:t>
            </a:r>
          </a:p>
          <a:p>
            <a:endParaRPr lang="en-US" sz="2000" dirty="0"/>
          </a:p>
          <a:p>
            <a:r>
              <a:rPr lang="en-US" sz="2000" dirty="0"/>
              <a:t>We have a contradiction so one of these assumptions must be dropped! </a:t>
            </a:r>
          </a:p>
          <a:p>
            <a:endParaRPr lang="en-US" sz="2000" dirty="0"/>
          </a:p>
        </p:txBody>
      </p:sp>
      <p:pic>
        <p:nvPicPr>
          <p:cNvPr id="9" name="Picture 8">
            <a:extLst>
              <a:ext uri="{FF2B5EF4-FFF2-40B4-BE49-F238E27FC236}">
                <a16:creationId xmlns:a16="http://schemas.microsoft.com/office/drawing/2014/main" id="{005D9D10-BC0A-6E42-BE33-D834520B79E2}"/>
              </a:ext>
            </a:extLst>
          </p:cNvPr>
          <p:cNvPicPr>
            <a:picLocks noChangeAspect="1"/>
          </p:cNvPicPr>
          <p:nvPr/>
        </p:nvPicPr>
        <p:blipFill rotWithShape="1">
          <a:blip r:embed="rId3"/>
          <a:srcRect l="1" r="-4562" b="-25584"/>
          <a:stretch/>
        </p:blipFill>
        <p:spPr>
          <a:xfrm>
            <a:off x="3016707" y="4165515"/>
            <a:ext cx="6158586" cy="786281"/>
          </a:xfrm>
          <a:prstGeom prst="rect">
            <a:avLst/>
          </a:prstGeom>
        </p:spPr>
      </p:pic>
    </p:spTree>
    <p:extLst>
      <p:ext uri="{BB962C8B-B14F-4D97-AF65-F5344CB8AC3E}">
        <p14:creationId xmlns:p14="http://schemas.microsoft.com/office/powerpoint/2010/main" val="371911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4708981"/>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r>
              <a:rPr lang="en-US" sz="2000" dirty="0"/>
              <a:t>Contradicts:</a:t>
            </a:r>
          </a:p>
          <a:p>
            <a:endParaRPr lang="en-US" sz="2000" b="1" dirty="0"/>
          </a:p>
          <a:p>
            <a:r>
              <a:rPr lang="en-US" sz="2000" b="1" dirty="0"/>
              <a:t>Measurement Kinematic Postulate: </a:t>
            </a:r>
            <a:r>
              <a:rPr lang="en-US" sz="2000" dirty="0"/>
              <a:t>If a quantity Q is measured, the post measurement state of the system will be the eigenstate corresponding to the eigenvalue measured.</a:t>
            </a:r>
          </a:p>
          <a:p>
            <a:endParaRPr lang="en-US" sz="2000" dirty="0"/>
          </a:p>
        </p:txBody>
      </p:sp>
      <p:cxnSp>
        <p:nvCxnSpPr>
          <p:cNvPr id="4" name="Straight Connector 3">
            <a:extLst>
              <a:ext uri="{FF2B5EF4-FFF2-40B4-BE49-F238E27FC236}">
                <a16:creationId xmlns:a16="http://schemas.microsoft.com/office/drawing/2014/main" id="{09647192-3AAA-A849-9709-BC53A5D23C20}"/>
              </a:ext>
            </a:extLst>
          </p:cNvPr>
          <p:cNvCxnSpPr/>
          <p:nvPr/>
        </p:nvCxnSpPr>
        <p:spPr>
          <a:xfrm flipH="1">
            <a:off x="1074821" y="5165558"/>
            <a:ext cx="9384632" cy="109086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4D18B6-3B76-CF43-8EAF-C61508181964}"/>
              </a:ext>
            </a:extLst>
          </p:cNvPr>
          <p:cNvCxnSpPr/>
          <p:nvPr/>
        </p:nvCxnSpPr>
        <p:spPr>
          <a:xfrm>
            <a:off x="1556084" y="5153274"/>
            <a:ext cx="8630653" cy="12604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7F30D5-E31E-9149-A228-05D8A823DEF1}"/>
              </a:ext>
            </a:extLst>
          </p:cNvPr>
          <p:cNvSpPr txBox="1"/>
          <p:nvPr/>
        </p:nvSpPr>
        <p:spPr>
          <a:xfrm>
            <a:off x="6588723" y="4465580"/>
            <a:ext cx="4541923" cy="646331"/>
          </a:xfrm>
          <a:prstGeom prst="rect">
            <a:avLst/>
          </a:prstGeom>
          <a:noFill/>
        </p:spPr>
        <p:txBody>
          <a:bodyPr wrap="square" rtlCol="0">
            <a:spAutoFit/>
          </a:bodyPr>
          <a:lstStyle/>
          <a:p>
            <a:r>
              <a:rPr lang="en-US" dirty="0"/>
              <a:t>Not essential – </a:t>
            </a:r>
            <a:r>
              <a:rPr lang="en-US" dirty="0" err="1"/>
              <a:t>eg.</a:t>
            </a:r>
            <a:r>
              <a:rPr lang="en-US" dirty="0"/>
              <a:t> Not assumed in POVM account of measurement  </a:t>
            </a:r>
          </a:p>
        </p:txBody>
      </p:sp>
    </p:spTree>
    <p:extLst>
      <p:ext uri="{BB962C8B-B14F-4D97-AF65-F5344CB8AC3E}">
        <p14:creationId xmlns:p14="http://schemas.microsoft.com/office/powerpoint/2010/main" val="300806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Tree>
    <p:extLst>
      <p:ext uri="{BB962C8B-B14F-4D97-AF65-F5344CB8AC3E}">
        <p14:creationId xmlns:p14="http://schemas.microsoft.com/office/powerpoint/2010/main" val="104532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Why study the measurement problem?</a:t>
            </a:r>
          </a:p>
        </p:txBody>
      </p:sp>
    </p:spTree>
    <p:extLst>
      <p:ext uri="{BB962C8B-B14F-4D97-AF65-F5344CB8AC3E}">
        <p14:creationId xmlns:p14="http://schemas.microsoft.com/office/powerpoint/2010/main" val="300990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737937" y="5422943"/>
            <a:ext cx="9829207" cy="369332"/>
          </a:xfrm>
          <a:prstGeom prst="rect">
            <a:avLst/>
          </a:prstGeom>
          <a:noFill/>
        </p:spPr>
        <p:txBody>
          <a:bodyPr wrap="square" rtlCol="0">
            <a:spAutoFit/>
          </a:bodyPr>
          <a:lstStyle/>
          <a:p>
            <a:r>
              <a:rPr lang="en-US" dirty="0"/>
              <a:t>Not really…. the output state here is still pretty conceptually puzzling  </a:t>
            </a:r>
          </a:p>
        </p:txBody>
      </p:sp>
    </p:spTree>
    <p:extLst>
      <p:ext uri="{BB962C8B-B14F-4D97-AF65-F5344CB8AC3E}">
        <p14:creationId xmlns:p14="http://schemas.microsoft.com/office/powerpoint/2010/main" val="356759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737937" y="5422943"/>
            <a:ext cx="9829207" cy="369332"/>
          </a:xfrm>
          <a:prstGeom prst="rect">
            <a:avLst/>
          </a:prstGeom>
          <a:noFill/>
        </p:spPr>
        <p:txBody>
          <a:bodyPr wrap="square" rtlCol="0">
            <a:spAutoFit/>
          </a:bodyPr>
          <a:lstStyle/>
          <a:p>
            <a:r>
              <a:rPr lang="en-US" dirty="0"/>
              <a:t>Not really…. the output state here is still pretty conceptually puzzling  </a:t>
            </a:r>
          </a:p>
        </p:txBody>
      </p:sp>
    </p:spTree>
    <p:extLst>
      <p:ext uri="{BB962C8B-B14F-4D97-AF65-F5344CB8AC3E}">
        <p14:creationId xmlns:p14="http://schemas.microsoft.com/office/powerpoint/2010/main" val="35718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646331"/>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p:txBody>
      </p:sp>
    </p:spTree>
    <p:extLst>
      <p:ext uri="{BB962C8B-B14F-4D97-AF65-F5344CB8AC3E}">
        <p14:creationId xmlns:p14="http://schemas.microsoft.com/office/powerpoint/2010/main" val="229561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Tree>
    <p:extLst>
      <p:ext uri="{BB962C8B-B14F-4D97-AF65-F5344CB8AC3E}">
        <p14:creationId xmlns:p14="http://schemas.microsoft.com/office/powerpoint/2010/main" val="20616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
        <p:nvSpPr>
          <p:cNvPr id="2" name="Rectangle 1">
            <a:extLst>
              <a:ext uri="{FF2B5EF4-FFF2-40B4-BE49-F238E27FC236}">
                <a16:creationId xmlns:a16="http://schemas.microsoft.com/office/drawing/2014/main" id="{359252DD-3D44-6D46-982C-3792F85DF488}"/>
              </a:ext>
            </a:extLst>
          </p:cNvPr>
          <p:cNvSpPr/>
          <p:nvPr/>
        </p:nvSpPr>
        <p:spPr>
          <a:xfrm>
            <a:off x="962523" y="5360344"/>
            <a:ext cx="10266947" cy="646331"/>
          </a:xfrm>
          <a:prstGeom prst="rect">
            <a:avLst/>
          </a:prstGeom>
        </p:spPr>
        <p:txBody>
          <a:bodyPr wrap="square">
            <a:spAutoFit/>
          </a:bodyPr>
          <a:lstStyle/>
          <a:p>
            <a:r>
              <a:rPr lang="en-US" dirty="0"/>
              <a:t>i.e. The Born Rule gives us the probability of finding the system with a particular value for a particular observable…. this would seem to contradict with the superposition that in fact results from measurement.</a:t>
            </a:r>
          </a:p>
        </p:txBody>
      </p:sp>
    </p:spTree>
    <p:extLst>
      <p:ext uri="{BB962C8B-B14F-4D97-AF65-F5344CB8AC3E}">
        <p14:creationId xmlns:p14="http://schemas.microsoft.com/office/powerpoint/2010/main" val="241105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1683315"/>
            <a:ext cx="9401633" cy="1200329"/>
          </a:xfrm>
          <a:prstGeom prst="rect">
            <a:avLst/>
          </a:prstGeom>
        </p:spPr>
      </p:pic>
      <p:sp>
        <p:nvSpPr>
          <p:cNvPr id="4" name="Rectangle 3">
            <a:extLst>
              <a:ext uri="{FF2B5EF4-FFF2-40B4-BE49-F238E27FC236}">
                <a16:creationId xmlns:a16="http://schemas.microsoft.com/office/drawing/2014/main" id="{D0E52381-11A2-1946-8AFB-DB2E392C5A72}"/>
              </a:ext>
            </a:extLst>
          </p:cNvPr>
          <p:cNvSpPr/>
          <p:nvPr/>
        </p:nvSpPr>
        <p:spPr>
          <a:xfrm>
            <a:off x="871357" y="2560478"/>
            <a:ext cx="9395590" cy="646331"/>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154554" y="3593012"/>
            <a:ext cx="10582705" cy="2862322"/>
          </a:xfrm>
          <a:prstGeom prst="rect">
            <a:avLst/>
          </a:prstGeom>
        </p:spPr>
        <p:txBody>
          <a:bodyPr wrap="square">
            <a:spAutoFit/>
          </a:bodyPr>
          <a:lstStyle/>
          <a:p>
            <a:r>
              <a:rPr lang="en-US" dirty="0"/>
              <a:t>Put another way, the measurement the state of the system and measurement device is:</a:t>
            </a:r>
          </a:p>
          <a:p>
            <a:endParaRPr lang="en-US" dirty="0"/>
          </a:p>
          <a:p>
            <a:endParaRPr lang="en-US" dirty="0"/>
          </a:p>
          <a:p>
            <a:endParaRPr lang="en-US" dirty="0"/>
          </a:p>
          <a:p>
            <a:r>
              <a:rPr lang="en-US" dirty="0"/>
              <a:t>But the state we'd expect from the Born rule, i.e. that with probability 1/2 the spin and measurement device are in ‘up’ and the and with probability 1/2 the spin and measurement device are in ‘down’ is the mixture:</a:t>
            </a:r>
          </a:p>
          <a:p>
            <a:endParaRPr lang="en-US" dirty="0"/>
          </a:p>
          <a:p>
            <a:endParaRPr lang="en-US" dirty="0"/>
          </a:p>
          <a:p>
            <a:endParaRPr lang="en-US" dirty="0"/>
          </a:p>
          <a:p>
            <a:r>
              <a:rPr lang="en-US" dirty="0"/>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4"/>
          <a:stretch>
            <a:fillRect/>
          </a:stretch>
        </p:blipFill>
        <p:spPr>
          <a:xfrm>
            <a:off x="1488978" y="3958194"/>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5"/>
          <a:stretch>
            <a:fillRect/>
          </a:stretch>
        </p:blipFill>
        <p:spPr>
          <a:xfrm>
            <a:off x="3618659" y="5302425"/>
            <a:ext cx="4954682" cy="542210"/>
          </a:xfrm>
          <a:prstGeom prst="rect">
            <a:avLst/>
          </a:prstGeom>
        </p:spPr>
      </p:pic>
    </p:spTree>
    <p:extLst>
      <p:ext uri="{BB962C8B-B14F-4D97-AF65-F5344CB8AC3E}">
        <p14:creationId xmlns:p14="http://schemas.microsoft.com/office/powerpoint/2010/main" val="67254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Easy ‘solutions’ and why they don’t work</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Tree>
    <p:extLst>
      <p:ext uri="{BB962C8B-B14F-4D97-AF65-F5344CB8AC3E}">
        <p14:creationId xmlns:p14="http://schemas.microsoft.com/office/powerpoint/2010/main" val="1901613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Rectangle 1">
            <a:extLst>
              <a:ext uri="{FF2B5EF4-FFF2-40B4-BE49-F238E27FC236}">
                <a16:creationId xmlns:a16="http://schemas.microsoft.com/office/drawing/2014/main" id="{F049C994-3EE7-0249-A880-09095F76FF05}"/>
              </a:ext>
            </a:extLst>
          </p:cNvPr>
          <p:cNvSpPr/>
          <p:nvPr/>
        </p:nvSpPr>
        <p:spPr>
          <a:xfrm>
            <a:off x="871357" y="1880361"/>
            <a:ext cx="10282989" cy="4401205"/>
          </a:xfrm>
          <a:prstGeom prst="rect">
            <a:avLst/>
          </a:prstGeom>
        </p:spPr>
        <p:txBody>
          <a:bodyPr wrap="square">
            <a:spAutoFit/>
          </a:bodyPr>
          <a:lstStyle/>
          <a:p>
            <a:r>
              <a:rPr lang="en-US" sz="2800" dirty="0"/>
              <a:t>Von Neumann claimed that there must be two fundamental laws about how the states of Quantum Mechanics evolve:</a:t>
            </a:r>
          </a:p>
          <a:p>
            <a:endParaRPr lang="en-US" sz="2800" dirty="0"/>
          </a:p>
          <a:p>
            <a:pPr marL="400050" indent="-400050">
              <a:buAutoNum type="romanUcParenBoth"/>
            </a:pPr>
            <a:r>
              <a:rPr lang="en-US" sz="2800" dirty="0"/>
              <a:t>When no measurements are going on, the states of all physical systems evolve linearly (via the Schrodinger equation) in accordance with the dynamical postulate. </a:t>
            </a:r>
          </a:p>
          <a:p>
            <a:pPr marL="400050" indent="-400050">
              <a:buAutoNum type="romanUcParenBoth"/>
            </a:pPr>
            <a:endParaRPr lang="en-US" sz="2800" dirty="0"/>
          </a:p>
          <a:p>
            <a:pPr marL="400050" indent="-400050">
              <a:buAutoNum type="romanUcParenBoth"/>
            </a:pPr>
            <a:r>
              <a:rPr lang="en-US" sz="2800" dirty="0"/>
              <a:t> When there are measurements, the systems do not evolve in accordance with the dynamical equations of motion. Instead, they evolve in accordance with the postulate of collapse.</a:t>
            </a:r>
          </a:p>
        </p:txBody>
      </p:sp>
    </p:spTree>
    <p:extLst>
      <p:ext uri="{BB962C8B-B14F-4D97-AF65-F5344CB8AC3E}">
        <p14:creationId xmlns:p14="http://schemas.microsoft.com/office/powerpoint/2010/main" val="131272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1323439"/>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p:txBody>
      </p:sp>
    </p:spTree>
    <p:extLst>
      <p:ext uri="{BB962C8B-B14F-4D97-AF65-F5344CB8AC3E}">
        <p14:creationId xmlns:p14="http://schemas.microsoft.com/office/powerpoint/2010/main" val="206166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2554545"/>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p:txBody>
      </p:sp>
      <p:pic>
        <p:nvPicPr>
          <p:cNvPr id="4" name="Picture 3">
            <a:extLst>
              <a:ext uri="{FF2B5EF4-FFF2-40B4-BE49-F238E27FC236}">
                <a16:creationId xmlns:a16="http://schemas.microsoft.com/office/drawing/2014/main" id="{48561B5E-E1C4-C037-73F4-C7E1C3C3D142}"/>
              </a:ext>
            </a:extLst>
          </p:cNvPr>
          <p:cNvPicPr>
            <a:picLocks noChangeAspect="1"/>
          </p:cNvPicPr>
          <p:nvPr/>
        </p:nvPicPr>
        <p:blipFill rotWithShape="1">
          <a:blip r:embed="rId3"/>
          <a:srcRect r="49125"/>
          <a:stretch/>
        </p:blipFill>
        <p:spPr>
          <a:xfrm>
            <a:off x="2508979" y="4155536"/>
            <a:ext cx="2579008" cy="2317411"/>
          </a:xfrm>
          <a:prstGeom prst="rect">
            <a:avLst/>
          </a:prstGeom>
        </p:spPr>
      </p:pic>
      <p:pic>
        <p:nvPicPr>
          <p:cNvPr id="7" name="Picture 6">
            <a:extLst>
              <a:ext uri="{FF2B5EF4-FFF2-40B4-BE49-F238E27FC236}">
                <a16:creationId xmlns:a16="http://schemas.microsoft.com/office/drawing/2014/main" id="{B1216391-265D-7DB4-6E64-EC1A727937B9}"/>
              </a:ext>
            </a:extLst>
          </p:cNvPr>
          <p:cNvPicPr>
            <a:picLocks noChangeAspect="1"/>
          </p:cNvPicPr>
          <p:nvPr/>
        </p:nvPicPr>
        <p:blipFill>
          <a:blip r:embed="rId4"/>
          <a:stretch>
            <a:fillRect/>
          </a:stretch>
        </p:blipFill>
        <p:spPr>
          <a:xfrm>
            <a:off x="6095998" y="4582674"/>
            <a:ext cx="2671265" cy="1589403"/>
          </a:xfrm>
          <a:prstGeom prst="rect">
            <a:avLst/>
          </a:prstGeom>
        </p:spPr>
      </p:pic>
    </p:spTree>
    <p:extLst>
      <p:ext uri="{BB962C8B-B14F-4D97-AF65-F5344CB8AC3E}">
        <p14:creationId xmlns:p14="http://schemas.microsoft.com/office/powerpoint/2010/main" val="353522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1077218"/>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p:txBody>
      </p:sp>
    </p:spTree>
    <p:extLst>
      <p:ext uri="{BB962C8B-B14F-4D97-AF65-F5344CB8AC3E}">
        <p14:creationId xmlns:p14="http://schemas.microsoft.com/office/powerpoint/2010/main" val="212609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3170099"/>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a:p>
            <a:r>
              <a:rPr lang="en-US" sz="2000" dirty="0"/>
              <a:t>Seen in this </a:t>
            </a:r>
            <a:r>
              <a:rPr lang="en-US" sz="2000" dirty="0">
                <a:solidFill>
                  <a:schemeClr val="accent2"/>
                </a:solidFill>
              </a:rPr>
              <a:t>way measurements are made continually </a:t>
            </a:r>
            <a:r>
              <a:rPr lang="en-US" sz="2000" dirty="0"/>
              <a:t>and so we are lead to the conclusion that </a:t>
            </a:r>
            <a:r>
              <a:rPr lang="en-US" sz="2000" dirty="0">
                <a:solidFill>
                  <a:schemeClr val="accent2"/>
                </a:solidFill>
              </a:rPr>
              <a:t>all most all evolution takes place via the collapse postulate</a:t>
            </a:r>
            <a:r>
              <a:rPr lang="en-US" sz="2000" dirty="0"/>
              <a:t> rather than quantum mechanics. </a:t>
            </a:r>
          </a:p>
        </p:txBody>
      </p:sp>
    </p:spTree>
    <p:extLst>
      <p:ext uri="{BB962C8B-B14F-4D97-AF65-F5344CB8AC3E}">
        <p14:creationId xmlns:p14="http://schemas.microsoft.com/office/powerpoint/2010/main" val="88057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4093428"/>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a:p>
            <a:r>
              <a:rPr lang="en-US" sz="2000" dirty="0"/>
              <a:t>Seen in this </a:t>
            </a:r>
            <a:r>
              <a:rPr lang="en-US" sz="2000" dirty="0">
                <a:solidFill>
                  <a:schemeClr val="accent2"/>
                </a:solidFill>
              </a:rPr>
              <a:t>way measurements are made continually </a:t>
            </a:r>
            <a:r>
              <a:rPr lang="en-US" sz="2000" dirty="0"/>
              <a:t>and so we are lead to the conclusion that </a:t>
            </a:r>
            <a:r>
              <a:rPr lang="en-US" sz="2000" dirty="0">
                <a:solidFill>
                  <a:schemeClr val="accent2"/>
                </a:solidFill>
              </a:rPr>
              <a:t>all most all evolution takes place via the collapse postulate</a:t>
            </a:r>
            <a:r>
              <a:rPr lang="en-US" sz="2000" dirty="0"/>
              <a:t> rather than quantum mechanics. </a:t>
            </a:r>
          </a:p>
          <a:p>
            <a:endParaRPr lang="en-US" sz="2000" dirty="0"/>
          </a:p>
          <a:p>
            <a:r>
              <a:rPr lang="en-US" sz="2000" dirty="0"/>
              <a:t>However, Quantum Mechanics cannot be driven just by the measurement rule because that tells us nothing about how systems evolve with time and states clearly do evolve.</a:t>
            </a:r>
          </a:p>
        </p:txBody>
      </p:sp>
    </p:spTree>
    <p:extLst>
      <p:ext uri="{BB962C8B-B14F-4D97-AF65-F5344CB8AC3E}">
        <p14:creationId xmlns:p14="http://schemas.microsoft.com/office/powerpoint/2010/main" val="1715120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1323439"/>
          </a:xfrm>
          <a:prstGeom prst="rect">
            <a:avLst/>
          </a:prstGeom>
        </p:spPr>
        <p:txBody>
          <a:bodyPr wrap="square">
            <a:spAutoFit/>
          </a:bodyPr>
          <a:lstStyle/>
          <a:p>
            <a:r>
              <a:rPr lang="en-US" sz="2000" i="1" dirty="0">
                <a:solidFill>
                  <a:schemeClr val="accent2"/>
                </a:solidFill>
              </a:rPr>
              <a:t>Measurement requires a divide between the system being measured and the part doing the measuring </a:t>
            </a:r>
            <a:r>
              <a:rPr lang="en-US" sz="2000" i="1" dirty="0"/>
              <a:t>and there is no definite prescription for how this division is to be made.</a:t>
            </a:r>
          </a:p>
          <a:p>
            <a:endParaRPr lang="en-US" sz="2000" i="1" dirty="0"/>
          </a:p>
          <a:p>
            <a:endParaRPr lang="en-US" sz="2000" dirty="0"/>
          </a:p>
        </p:txBody>
      </p:sp>
    </p:spTree>
    <p:extLst>
      <p:ext uri="{BB962C8B-B14F-4D97-AF65-F5344CB8AC3E}">
        <p14:creationId xmlns:p14="http://schemas.microsoft.com/office/powerpoint/2010/main" val="1029638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3477875"/>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3328306" y="4841816"/>
            <a:ext cx="2305051" cy="1733255"/>
          </a:xfrm>
          <a:prstGeom prst="rect">
            <a:avLst/>
          </a:prstGeom>
        </p:spPr>
      </p:pic>
    </p:spTree>
    <p:extLst>
      <p:ext uri="{BB962C8B-B14F-4D97-AF65-F5344CB8AC3E}">
        <p14:creationId xmlns:p14="http://schemas.microsoft.com/office/powerpoint/2010/main" val="196091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4708981"/>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r>
              <a:rPr lang="en-US" sz="2000" dirty="0"/>
              <a:t>Given these considerations how can we apply Von Neumann’s two rules? Does rule I cease to apply as soon as the alpha particle reaches the photographic plate, when the temperature of the cloud chamber rises, when I take a photo or when this photo is observed?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10153648" y="77521"/>
            <a:ext cx="1909331" cy="1435698"/>
          </a:xfrm>
          <a:prstGeom prst="rect">
            <a:avLst/>
          </a:prstGeom>
        </p:spPr>
      </p:pic>
    </p:spTree>
    <p:extLst>
      <p:ext uri="{BB962C8B-B14F-4D97-AF65-F5344CB8AC3E}">
        <p14:creationId xmlns:p14="http://schemas.microsoft.com/office/powerpoint/2010/main" val="354132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5632311"/>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r>
              <a:rPr lang="en-US" sz="2000" dirty="0"/>
              <a:t>Given these considerations how can we apply Von Neumann’s two rules? Does rule I cease to apply as soon as the alpha particle reaches the photographic plate, when the temperature of the cloud chamber rises, when I take a photo or when this photo is observed? </a:t>
            </a:r>
          </a:p>
          <a:p>
            <a:endParaRPr lang="en-US" sz="2000" dirty="0"/>
          </a:p>
          <a:p>
            <a:r>
              <a:rPr lang="en-US" sz="2000" dirty="0"/>
              <a:t>Bell: “put the split sufficiently much into the quantum system that the inclusion of more would not significantly alter practical purposes”. Works practically but fundamentally ambiguous.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10153648" y="77521"/>
            <a:ext cx="1909331" cy="1435698"/>
          </a:xfrm>
          <a:prstGeom prst="rect">
            <a:avLst/>
          </a:prstGeom>
        </p:spPr>
      </p:pic>
    </p:spTree>
    <p:extLst>
      <p:ext uri="{BB962C8B-B14F-4D97-AF65-F5344CB8AC3E}">
        <p14:creationId xmlns:p14="http://schemas.microsoft.com/office/powerpoint/2010/main" val="1365655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Rectangle 1">
            <a:extLst>
              <a:ext uri="{FF2B5EF4-FFF2-40B4-BE49-F238E27FC236}">
                <a16:creationId xmlns:a16="http://schemas.microsoft.com/office/drawing/2014/main" id="{F049C994-3EE7-0249-A880-09095F76FF05}"/>
              </a:ext>
            </a:extLst>
          </p:cNvPr>
          <p:cNvSpPr/>
          <p:nvPr/>
        </p:nvSpPr>
        <p:spPr>
          <a:xfrm>
            <a:off x="871357" y="1880361"/>
            <a:ext cx="10282989" cy="4401205"/>
          </a:xfrm>
          <a:prstGeom prst="rect">
            <a:avLst/>
          </a:prstGeom>
        </p:spPr>
        <p:txBody>
          <a:bodyPr wrap="square">
            <a:spAutoFit/>
          </a:bodyPr>
          <a:lstStyle/>
          <a:p>
            <a:r>
              <a:rPr lang="en-US" sz="2800" dirty="0"/>
              <a:t>The word measurement does not have a precise enough meaning to play such a fundamental role in the laws of physics.</a:t>
            </a:r>
          </a:p>
          <a:p>
            <a:endParaRPr lang="en-US" sz="2800" dirty="0"/>
          </a:p>
          <a:p>
            <a:r>
              <a:rPr lang="en-US" sz="2800" dirty="0"/>
              <a:t>As such, Von Neumann’s rules (dynamics postulate and postulate of collapse) do not determine exactly how the world behaves and so do not amount to fundamental laws. </a:t>
            </a:r>
          </a:p>
          <a:p>
            <a:endParaRPr lang="en-US" sz="2800" dirty="0"/>
          </a:p>
          <a:p>
            <a:r>
              <a:rPr lang="en-US" sz="2800" dirty="0"/>
              <a:t>This contradicts premise 2 – i.e. the claim that quantum mechanics is a universal and fundamental theory</a:t>
            </a:r>
          </a:p>
          <a:p>
            <a:endParaRPr lang="en-US" sz="2800" dirty="0"/>
          </a:p>
        </p:txBody>
      </p:sp>
    </p:spTree>
    <p:extLst>
      <p:ext uri="{BB962C8B-B14F-4D97-AF65-F5344CB8AC3E}">
        <p14:creationId xmlns:p14="http://schemas.microsoft.com/office/powerpoint/2010/main" val="2440975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Tree>
    <p:extLst>
      <p:ext uri="{BB962C8B-B14F-4D97-AF65-F5344CB8AC3E}">
        <p14:creationId xmlns:p14="http://schemas.microsoft.com/office/powerpoint/2010/main" val="2167645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Tree>
    <p:extLst>
      <p:ext uri="{BB962C8B-B14F-4D97-AF65-F5344CB8AC3E}">
        <p14:creationId xmlns:p14="http://schemas.microsoft.com/office/powerpoint/2010/main" val="322439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
        <p:nvSpPr>
          <p:cNvPr id="18" name="Rectangle 17">
            <a:extLst>
              <a:ext uri="{FF2B5EF4-FFF2-40B4-BE49-F238E27FC236}">
                <a16:creationId xmlns:a16="http://schemas.microsoft.com/office/drawing/2014/main" id="{3C65DC80-ECC4-1B44-87BB-E95BA61CFA9B}"/>
              </a:ext>
            </a:extLst>
          </p:cNvPr>
          <p:cNvSpPr/>
          <p:nvPr/>
        </p:nvSpPr>
        <p:spPr>
          <a:xfrm>
            <a:off x="871357" y="4370021"/>
            <a:ext cx="9895951" cy="369332"/>
          </a:xfrm>
          <a:prstGeom prst="rect">
            <a:avLst/>
          </a:prstGeom>
        </p:spPr>
        <p:txBody>
          <a:bodyPr wrap="square">
            <a:spAutoFit/>
          </a:bodyPr>
          <a:lstStyle/>
          <a:p>
            <a:r>
              <a:rPr lang="en-US" dirty="0"/>
              <a:t>Now if we look at the reduced state on the system and measurement device will be</a:t>
            </a:r>
          </a:p>
        </p:txBody>
      </p:sp>
      <p:pic>
        <p:nvPicPr>
          <p:cNvPr id="21" name="Picture 20">
            <a:extLst>
              <a:ext uri="{FF2B5EF4-FFF2-40B4-BE49-F238E27FC236}">
                <a16:creationId xmlns:a16="http://schemas.microsoft.com/office/drawing/2014/main" id="{4E0F2EB9-81E8-CE4E-AE25-5074E26AFECA}"/>
              </a:ext>
            </a:extLst>
          </p:cNvPr>
          <p:cNvPicPr>
            <a:picLocks noChangeAspect="1"/>
          </p:cNvPicPr>
          <p:nvPr/>
        </p:nvPicPr>
        <p:blipFill>
          <a:blip r:embed="rId5"/>
          <a:stretch>
            <a:fillRect/>
          </a:stretch>
        </p:blipFill>
        <p:spPr>
          <a:xfrm>
            <a:off x="1268809" y="4813760"/>
            <a:ext cx="10286594" cy="1034280"/>
          </a:xfrm>
          <a:prstGeom prst="rect">
            <a:avLst/>
          </a:prstGeom>
        </p:spPr>
      </p:pic>
    </p:spTree>
    <p:extLst>
      <p:ext uri="{BB962C8B-B14F-4D97-AF65-F5344CB8AC3E}">
        <p14:creationId xmlns:p14="http://schemas.microsoft.com/office/powerpoint/2010/main" val="184803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2554545"/>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a:p>
            <a:pPr marL="514350" indent="-514350">
              <a:buFont typeface="+mj-lt"/>
              <a:buAutoNum type="arabicPeriod"/>
            </a:pPr>
            <a:endParaRPr lang="en-US" sz="3200" dirty="0"/>
          </a:p>
          <a:p>
            <a:pPr marL="514350" indent="-514350">
              <a:buFont typeface="+mj-lt"/>
              <a:buAutoNum type="arabicPeriod"/>
            </a:pPr>
            <a:r>
              <a:rPr lang="en-US" sz="3200" dirty="0"/>
              <a:t>Quantum Mechanics is a universal and fundamental theory.</a:t>
            </a:r>
          </a:p>
          <a:p>
            <a:endParaRPr lang="en-US" sz="3200" dirty="0"/>
          </a:p>
        </p:txBody>
      </p:sp>
    </p:spTree>
    <p:extLst>
      <p:ext uri="{BB962C8B-B14F-4D97-AF65-F5344CB8AC3E}">
        <p14:creationId xmlns:p14="http://schemas.microsoft.com/office/powerpoint/2010/main" val="3826982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
        <p:nvSpPr>
          <p:cNvPr id="18" name="Rectangle 17">
            <a:extLst>
              <a:ext uri="{FF2B5EF4-FFF2-40B4-BE49-F238E27FC236}">
                <a16:creationId xmlns:a16="http://schemas.microsoft.com/office/drawing/2014/main" id="{3C65DC80-ECC4-1B44-87BB-E95BA61CFA9B}"/>
              </a:ext>
            </a:extLst>
          </p:cNvPr>
          <p:cNvSpPr/>
          <p:nvPr/>
        </p:nvSpPr>
        <p:spPr>
          <a:xfrm>
            <a:off x="871357" y="4370021"/>
            <a:ext cx="9895951" cy="369332"/>
          </a:xfrm>
          <a:prstGeom prst="rect">
            <a:avLst/>
          </a:prstGeom>
        </p:spPr>
        <p:txBody>
          <a:bodyPr wrap="square">
            <a:spAutoFit/>
          </a:bodyPr>
          <a:lstStyle/>
          <a:p>
            <a:r>
              <a:rPr lang="en-US" dirty="0"/>
              <a:t>Now if we look at the reduced state on the system and measurement device will be</a:t>
            </a:r>
          </a:p>
        </p:txBody>
      </p:sp>
      <p:pic>
        <p:nvPicPr>
          <p:cNvPr id="21" name="Picture 20">
            <a:extLst>
              <a:ext uri="{FF2B5EF4-FFF2-40B4-BE49-F238E27FC236}">
                <a16:creationId xmlns:a16="http://schemas.microsoft.com/office/drawing/2014/main" id="{4E0F2EB9-81E8-CE4E-AE25-5074E26AFECA}"/>
              </a:ext>
            </a:extLst>
          </p:cNvPr>
          <p:cNvPicPr>
            <a:picLocks noChangeAspect="1"/>
          </p:cNvPicPr>
          <p:nvPr/>
        </p:nvPicPr>
        <p:blipFill>
          <a:blip r:embed="rId5"/>
          <a:stretch>
            <a:fillRect/>
          </a:stretch>
        </p:blipFill>
        <p:spPr>
          <a:xfrm>
            <a:off x="1268809" y="4813760"/>
            <a:ext cx="10286594" cy="1034280"/>
          </a:xfrm>
          <a:prstGeom prst="rect">
            <a:avLst/>
          </a:prstGeom>
        </p:spPr>
      </p:pic>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F0691E6-4958-194B-A036-80D0454EBB18}"/>
                  </a:ext>
                </a:extLst>
              </p:cNvPr>
              <p:cNvSpPr/>
              <p:nvPr/>
            </p:nvSpPr>
            <p:spPr>
              <a:xfrm>
                <a:off x="871357" y="6007409"/>
                <a:ext cx="9895951" cy="369332"/>
              </a:xfrm>
              <a:prstGeom prst="rect">
                <a:avLst/>
              </a:prstGeom>
            </p:spPr>
            <p:txBody>
              <a:bodyPr wrap="square">
                <a:spAutoFit/>
              </a:bodyPr>
              <a:lstStyle/>
              <a:p>
                <a:r>
                  <a:rPr lang="en-US" dirty="0"/>
                  <a:t>Realistically (for a big enough environment)  </a:t>
                </a:r>
                <a:r>
                  <a:rPr lang="en-US" i="1" dirty="0">
                    <a:cs typeface="Times New Roman" panose="02020603050405020304" pitchFamily="18" charset="0"/>
                  </a:rPr>
                  <a:t>r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cs typeface="Times New Roman" panose="02020603050405020304" pitchFamily="18" charset="0"/>
                  </a:rPr>
                  <a:t> 0  </a:t>
                </a:r>
                <a:r>
                  <a:rPr lang="en-US" dirty="0">
                    <a:cs typeface="Times New Roman" panose="02020603050405020304" pitchFamily="18" charset="0"/>
                  </a:rPr>
                  <a:t>and so we have  </a:t>
                </a:r>
                <a:r>
                  <a:rPr lang="en-US" i="1" dirty="0">
                    <a:cs typeface="Times New Roman" panose="02020603050405020304" pitchFamily="18" charset="0"/>
                  </a:rPr>
                  <a:t>  </a:t>
                </a:r>
              </a:p>
            </p:txBody>
          </p:sp>
        </mc:Choice>
        <mc:Fallback xmlns="">
          <p:sp>
            <p:nvSpPr>
              <p:cNvPr id="22" name="Rectangle 21">
                <a:extLst>
                  <a:ext uri="{FF2B5EF4-FFF2-40B4-BE49-F238E27FC236}">
                    <a16:creationId xmlns:a16="http://schemas.microsoft.com/office/drawing/2014/main" id="{9F0691E6-4958-194B-A036-80D0454EBB18}"/>
                  </a:ext>
                </a:extLst>
              </p:cNvPr>
              <p:cNvSpPr>
                <a:spLocks noRot="1" noChangeAspect="1" noMove="1" noResize="1" noEditPoints="1" noAdjustHandles="1" noChangeArrowheads="1" noChangeShapeType="1" noTextEdit="1"/>
              </p:cNvSpPr>
              <p:nvPr/>
            </p:nvSpPr>
            <p:spPr>
              <a:xfrm>
                <a:off x="871357" y="6007409"/>
                <a:ext cx="9895951" cy="369332"/>
              </a:xfrm>
              <a:prstGeom prst="rect">
                <a:avLst/>
              </a:prstGeom>
              <a:blipFill>
                <a:blip r:embed="rId6"/>
                <a:stretch>
                  <a:fillRect l="-513" t="-6667" b="-23333"/>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F8B24244-91F2-2A4A-B3C1-B8DEE670B47A}"/>
              </a:ext>
            </a:extLst>
          </p:cNvPr>
          <p:cNvPicPr>
            <a:picLocks noChangeAspect="1"/>
          </p:cNvPicPr>
          <p:nvPr/>
        </p:nvPicPr>
        <p:blipFill>
          <a:blip r:embed="rId7"/>
          <a:stretch>
            <a:fillRect/>
          </a:stretch>
        </p:blipFill>
        <p:spPr>
          <a:xfrm>
            <a:off x="7281109" y="6007409"/>
            <a:ext cx="1668380" cy="398694"/>
          </a:xfrm>
          <a:prstGeom prst="rect">
            <a:avLst/>
          </a:prstGeom>
        </p:spPr>
      </p:pic>
    </p:spTree>
    <p:extLst>
      <p:ext uri="{BB962C8B-B14F-4D97-AF65-F5344CB8AC3E}">
        <p14:creationId xmlns:p14="http://schemas.microsoft.com/office/powerpoint/2010/main" val="291261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Output state seems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contradict quantum formalism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034320" y="3022998"/>
            <a:ext cx="1058270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another way, the measurement the state of the system and measurement device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state we'd expect from the Born rule, i.e. that with probability 1/2 the spin and measurement device are in ‘up’ and the and with probability 1/2 the spin and measurement device are in ‘down’ is the mixture: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3"/>
          <a:stretch>
            <a:fillRect/>
          </a:stretch>
        </p:blipFill>
        <p:spPr>
          <a:xfrm>
            <a:off x="1243823" y="3483999"/>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4"/>
          <a:stretch>
            <a:fillRect/>
          </a:stretch>
        </p:blipFill>
        <p:spPr>
          <a:xfrm>
            <a:off x="3498425" y="4732411"/>
            <a:ext cx="4954682" cy="542210"/>
          </a:xfrm>
          <a:prstGeom prst="rect">
            <a:avLst/>
          </a:prstGeom>
        </p:spPr>
      </p:pic>
      <p:sp>
        <p:nvSpPr>
          <p:cNvPr id="20" name="Title 1">
            <a:extLst>
              <a:ext uri="{FF2B5EF4-FFF2-40B4-BE49-F238E27FC236}">
                <a16:creationId xmlns:a16="http://schemas.microsoft.com/office/drawing/2014/main" id="{7DBF9879-CD53-A049-AD3B-F09393C3DB6F}"/>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TextBox 1">
            <a:extLst>
              <a:ext uri="{FF2B5EF4-FFF2-40B4-BE49-F238E27FC236}">
                <a16:creationId xmlns:a16="http://schemas.microsoft.com/office/drawing/2014/main" id="{AC4F2BCF-365F-724F-BE6C-3D249E51935E}"/>
              </a:ext>
            </a:extLst>
          </p:cNvPr>
          <p:cNvSpPr txBox="1"/>
          <p:nvPr/>
        </p:nvSpPr>
        <p:spPr>
          <a:xfrm>
            <a:off x="443867" y="1798969"/>
            <a:ext cx="5636650" cy="369332"/>
          </a:xfrm>
          <a:prstGeom prst="rect">
            <a:avLst/>
          </a:prstGeom>
          <a:noFill/>
        </p:spPr>
        <p:txBody>
          <a:bodyPr wrap="square" rtlCol="0">
            <a:spAutoFit/>
          </a:bodyPr>
          <a:lstStyle/>
          <a:p>
            <a:r>
              <a:rPr lang="en-US" dirty="0"/>
              <a:t>Recall one part of the measurement problem was:</a:t>
            </a:r>
          </a:p>
        </p:txBody>
      </p:sp>
    </p:spTree>
    <p:extLst>
      <p:ext uri="{BB962C8B-B14F-4D97-AF65-F5344CB8AC3E}">
        <p14:creationId xmlns:p14="http://schemas.microsoft.com/office/powerpoint/2010/main" val="1641688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seems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contradict quantum formalism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034320" y="3022998"/>
            <a:ext cx="1058270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another way, the measurement the state of the system and measurement device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state we'd expect from the Born rule, i.e. that with probability 1/2 the spin and measurement device are in ‘up’ and the and with probability 1/2 the spin and measurement device are in ‘down’ is the mixture: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3"/>
          <a:stretch>
            <a:fillRect/>
          </a:stretch>
        </p:blipFill>
        <p:spPr>
          <a:xfrm>
            <a:off x="1243823" y="3483999"/>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4"/>
          <a:stretch>
            <a:fillRect/>
          </a:stretch>
        </p:blipFill>
        <p:spPr>
          <a:xfrm>
            <a:off x="3498425" y="4732411"/>
            <a:ext cx="4954682" cy="542210"/>
          </a:xfrm>
          <a:prstGeom prst="rect">
            <a:avLst/>
          </a:prstGeom>
        </p:spPr>
      </p:pic>
      <p:cxnSp>
        <p:nvCxnSpPr>
          <p:cNvPr id="3" name="Straight Connector 2">
            <a:extLst>
              <a:ext uri="{FF2B5EF4-FFF2-40B4-BE49-F238E27FC236}">
                <a16:creationId xmlns:a16="http://schemas.microsoft.com/office/drawing/2014/main" id="{EB8CD363-3F0A-E740-A8AD-F6FA1C877DC4}"/>
              </a:ext>
            </a:extLst>
          </p:cNvPr>
          <p:cNvCxnSpPr/>
          <p:nvPr/>
        </p:nvCxnSpPr>
        <p:spPr>
          <a:xfrm flipH="1">
            <a:off x="1034320" y="3022998"/>
            <a:ext cx="9882892" cy="10000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9DEB56-B307-0B4F-8FCA-348DB55E9687}"/>
              </a:ext>
            </a:extLst>
          </p:cNvPr>
          <p:cNvCxnSpPr>
            <a:cxnSpLocks/>
          </p:cNvCxnSpPr>
          <p:nvPr/>
        </p:nvCxnSpPr>
        <p:spPr>
          <a:xfrm flipH="1" flipV="1">
            <a:off x="1034320" y="3016308"/>
            <a:ext cx="9882892" cy="11054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D012897-816A-1848-A621-DFD78DD6786F}"/>
              </a:ext>
            </a:extLst>
          </p:cNvPr>
          <p:cNvPicPr>
            <a:picLocks noChangeAspect="1"/>
          </p:cNvPicPr>
          <p:nvPr/>
        </p:nvPicPr>
        <p:blipFill>
          <a:blip r:embed="rId5"/>
          <a:stretch>
            <a:fillRect/>
          </a:stretch>
        </p:blipFill>
        <p:spPr>
          <a:xfrm>
            <a:off x="9071892" y="6138296"/>
            <a:ext cx="1668380" cy="398694"/>
          </a:xfrm>
          <a:prstGeom prst="rect">
            <a:avLst/>
          </a:prstGeom>
          <a:ln w="28575">
            <a:solidFill>
              <a:srgbClr val="C00000"/>
            </a:solidFill>
          </a:ln>
        </p:spPr>
      </p:pic>
      <p:sp>
        <p:nvSpPr>
          <p:cNvPr id="21" name="TextBox 20">
            <a:extLst>
              <a:ext uri="{FF2B5EF4-FFF2-40B4-BE49-F238E27FC236}">
                <a16:creationId xmlns:a16="http://schemas.microsoft.com/office/drawing/2014/main" id="{93F1DA05-38DD-6546-9969-1C8483ED2029}"/>
              </a:ext>
            </a:extLst>
          </p:cNvPr>
          <p:cNvSpPr txBox="1"/>
          <p:nvPr/>
        </p:nvSpPr>
        <p:spPr>
          <a:xfrm>
            <a:off x="1045794" y="6014478"/>
            <a:ext cx="7222997" cy="646331"/>
          </a:xfrm>
          <a:prstGeom prst="rect">
            <a:avLst/>
          </a:prstGeom>
          <a:noFill/>
        </p:spPr>
        <p:txBody>
          <a:bodyPr wrap="square" rtlCol="0">
            <a:spAutoFit/>
          </a:bodyPr>
          <a:lstStyle/>
          <a:p>
            <a:pPr algn="ctr"/>
            <a:r>
              <a:rPr lang="en-US" dirty="0">
                <a:solidFill>
                  <a:srgbClr val="C00000"/>
                </a:solidFill>
              </a:rPr>
              <a:t>The reduced state resulting from decoherence does actually take the same form mathematically as the state resulting from the Born rule</a:t>
            </a:r>
          </a:p>
        </p:txBody>
      </p:sp>
      <p:sp>
        <p:nvSpPr>
          <p:cNvPr id="18" name="TextBox 17">
            <a:extLst>
              <a:ext uri="{FF2B5EF4-FFF2-40B4-BE49-F238E27FC236}">
                <a16:creationId xmlns:a16="http://schemas.microsoft.com/office/drawing/2014/main" id="{6F82C503-1B5B-B94D-8C19-0495BEC4762E}"/>
              </a:ext>
            </a:extLst>
          </p:cNvPr>
          <p:cNvSpPr txBox="1"/>
          <p:nvPr/>
        </p:nvSpPr>
        <p:spPr>
          <a:xfrm>
            <a:off x="443867" y="1798969"/>
            <a:ext cx="5636650" cy="369332"/>
          </a:xfrm>
          <a:prstGeom prst="rect">
            <a:avLst/>
          </a:prstGeom>
          <a:noFill/>
        </p:spPr>
        <p:txBody>
          <a:bodyPr wrap="square" rtlCol="0">
            <a:spAutoFit/>
          </a:bodyPr>
          <a:lstStyle/>
          <a:p>
            <a:r>
              <a:rPr lang="en-US" dirty="0"/>
              <a:t>Recall one part of the measurement problem was:</a:t>
            </a:r>
          </a:p>
        </p:txBody>
      </p:sp>
    </p:spTree>
    <p:extLst>
      <p:ext uri="{BB962C8B-B14F-4D97-AF65-F5344CB8AC3E}">
        <p14:creationId xmlns:p14="http://schemas.microsoft.com/office/powerpoint/2010/main" val="3097231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US" sz="2400" dirty="0">
                <a:solidFill>
                  <a:prstClr val="black"/>
                </a:solidFill>
              </a:rPr>
              <a:t>So does decoherence solve the contradiction with the Born rule? </a:t>
            </a:r>
          </a:p>
          <a:p>
            <a:pPr lvl="0"/>
            <a:endParaRPr lang="en-US" sz="2400" dirty="0">
              <a:solidFill>
                <a:prstClr val="black"/>
              </a:solidFill>
            </a:endParaRPr>
          </a:p>
          <a:p>
            <a:pPr lvl="0"/>
            <a:r>
              <a:rPr lang="en-US" sz="2400" dirty="0">
                <a:solidFill>
                  <a:prstClr val="black"/>
                </a:solidFill>
              </a:rPr>
              <a:t>Not really. </a:t>
            </a:r>
          </a:p>
          <a:p>
            <a:pPr lvl="0"/>
            <a:endParaRPr lang="en-US" sz="2400" dirty="0">
              <a:solidFill>
                <a:prstClr val="black"/>
              </a:solidFill>
            </a:endParaRPr>
          </a:p>
          <a:p>
            <a:pPr lvl="0"/>
            <a:r>
              <a:rPr lang="en-US" sz="2400" dirty="0">
                <a:solidFill>
                  <a:prstClr val="black"/>
                </a:solidFill>
              </a:rPr>
              <a:t>There is an important difference between what the states on the left and right sides of this equality represent conceptually physically. </a:t>
            </a:r>
          </a:p>
          <a:p>
            <a:pPr lvl="0"/>
            <a:endParaRPr lang="en-US" sz="2400" dirty="0">
              <a:solidFill>
                <a:prstClr val="black"/>
              </a:solidFill>
            </a:endParaRPr>
          </a:p>
          <a:p>
            <a:pPr lvl="0"/>
            <a:r>
              <a:rPr lang="en-US" sz="2400" dirty="0">
                <a:solidFill>
                  <a:prstClr val="black"/>
                </a:solidFill>
              </a:rPr>
              <a:t>This is the distinction between proper and improper mixtures.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9071892" y="6138296"/>
            <a:ext cx="1668380" cy="398694"/>
          </a:xfrm>
          <a:prstGeom prst="rect">
            <a:avLst/>
          </a:prstGeom>
          <a:ln w="28575">
            <a:solidFill>
              <a:srgbClr val="C00000"/>
            </a:solidFill>
          </a:ln>
        </p:spPr>
      </p:pic>
      <p:sp>
        <p:nvSpPr>
          <p:cNvPr id="2" name="TextBox 1">
            <a:extLst>
              <a:ext uri="{FF2B5EF4-FFF2-40B4-BE49-F238E27FC236}">
                <a16:creationId xmlns:a16="http://schemas.microsoft.com/office/drawing/2014/main" id="{DEF159A6-4904-F14B-A835-AFFD4FB655BC}"/>
              </a:ext>
            </a:extLst>
          </p:cNvPr>
          <p:cNvSpPr txBox="1"/>
          <p:nvPr/>
        </p:nvSpPr>
        <p:spPr>
          <a:xfrm>
            <a:off x="1045794" y="6014478"/>
            <a:ext cx="7222997" cy="646331"/>
          </a:xfrm>
          <a:prstGeom prst="rect">
            <a:avLst/>
          </a:prstGeom>
          <a:noFill/>
        </p:spPr>
        <p:txBody>
          <a:bodyPr wrap="square" rtlCol="0">
            <a:spAutoFit/>
          </a:bodyPr>
          <a:lstStyle/>
          <a:p>
            <a:pPr algn="ctr"/>
            <a:r>
              <a:rPr lang="en-US" dirty="0">
                <a:solidFill>
                  <a:srgbClr val="C00000"/>
                </a:solidFill>
              </a:rPr>
              <a:t>The reduced state resulting from decoherence does actually take the same form mathematically as the state resulting from the Born rule</a:t>
            </a:r>
          </a:p>
        </p:txBody>
      </p:sp>
    </p:spTree>
    <p:extLst>
      <p:ext uri="{BB962C8B-B14F-4D97-AF65-F5344CB8AC3E}">
        <p14:creationId xmlns:p14="http://schemas.microsoft.com/office/powerpoint/2010/main" val="1902686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47151" y="1732092"/>
            <a:ext cx="10751066" cy="5262979"/>
          </a:xfrm>
          <a:prstGeom prst="rect">
            <a:avLst/>
          </a:prstGeom>
        </p:spPr>
        <p:txBody>
          <a:bodyPr wrap="square">
            <a:spAutoFit/>
          </a:bodyPr>
          <a:lstStyle/>
          <a:p>
            <a:pPr lvl="0"/>
            <a:r>
              <a:rPr lang="en-US" sz="2400" i="1" dirty="0">
                <a:solidFill>
                  <a:prstClr val="black"/>
                </a:solidFill>
              </a:rPr>
              <a:t>Proper</a:t>
            </a:r>
            <a:r>
              <a:rPr lang="en-US" sz="2400" dirty="0">
                <a:solidFill>
                  <a:prstClr val="black"/>
                </a:solidFill>
              </a:rPr>
              <a:t> mixtures: Mixed states that can be interpreted as arising from ignorance of the underlying pure state.</a:t>
            </a:r>
          </a:p>
          <a:p>
            <a:pPr lvl="0"/>
            <a:endParaRPr lang="en-US" sz="2400" dirty="0">
              <a:solidFill>
                <a:prstClr val="black"/>
              </a:solidFill>
            </a:endParaRPr>
          </a:p>
          <a:p>
            <a:pPr lvl="0"/>
            <a:r>
              <a:rPr lang="en-US" sz="2400" i="1" dirty="0">
                <a:solidFill>
                  <a:prstClr val="black"/>
                </a:solidFill>
              </a:rPr>
              <a:t>Improper</a:t>
            </a:r>
            <a:r>
              <a:rPr lang="en-US" sz="2400" dirty="0">
                <a:solidFill>
                  <a:prstClr val="black"/>
                </a:solidFill>
              </a:rPr>
              <a:t> mixtures: Mixtures that arise when you examine a subsystem of a larger pure state. </a:t>
            </a:r>
          </a:p>
          <a:p>
            <a:pPr lvl="0"/>
            <a:endParaRPr lang="en-US" sz="2400" dirty="0">
              <a:solidFill>
                <a:prstClr val="black"/>
              </a:solidFill>
              <a:latin typeface="Calibri" panose="020F0502020204030204"/>
            </a:endParaRPr>
          </a:p>
          <a:p>
            <a:pPr lvl="0"/>
            <a:r>
              <a:rPr lang="en-US" sz="2400" dirty="0">
                <a:solidFill>
                  <a:prstClr val="black"/>
                </a:solidFill>
              </a:rPr>
              <a:t>             is an improper mixture</a:t>
            </a:r>
          </a:p>
          <a:p>
            <a:pPr lvl="0"/>
            <a:r>
              <a:rPr lang="en-US" sz="2400" dirty="0">
                <a:solidFill>
                  <a:prstClr val="black"/>
                </a:solidFill>
              </a:rPr>
              <a:t>             is a proper mixture.</a:t>
            </a:r>
          </a:p>
          <a:p>
            <a:pPr lvl="0"/>
            <a:endParaRPr lang="en-US" sz="2400" dirty="0">
              <a:solidFill>
                <a:prstClr val="black"/>
              </a:solidFill>
            </a:endParaRPr>
          </a:p>
          <a:p>
            <a:pPr lvl="0"/>
            <a:r>
              <a:rPr lang="en-US" sz="2400" dirty="0">
                <a:solidFill>
                  <a:prstClr val="black"/>
                </a:solidFill>
              </a:rPr>
              <a:t>Therefore they do not represent the same physical thing despite being represented by the same mathematical entity.  </a:t>
            </a:r>
          </a:p>
          <a:p>
            <a:pPr lvl="0"/>
            <a:endParaRPr lang="en-US" sz="2400" dirty="0">
              <a:solidFill>
                <a:prstClr val="black"/>
              </a:solidFill>
            </a:endParaRPr>
          </a:p>
          <a:p>
            <a:pPr lvl="0" algn="ctr"/>
            <a:r>
              <a:rPr lang="en-US" sz="2000" dirty="0">
                <a:solidFill>
                  <a:prstClr val="black"/>
                </a:solidFill>
              </a:rPr>
              <a:t>(But their mathematical equivalence is why we can forget about the measurement problem when getting on with doing research most of the time).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10245816" y="1054976"/>
            <a:ext cx="1668380" cy="398694"/>
          </a:xfrm>
          <a:prstGeom prst="rect">
            <a:avLst/>
          </a:prstGeom>
          <a:ln w="28575">
            <a:solidFill>
              <a:srgbClr val="C00000"/>
            </a:solidFill>
          </a:ln>
        </p:spPr>
      </p:pic>
      <p:pic>
        <p:nvPicPr>
          <p:cNvPr id="11" name="Picture 10">
            <a:extLst>
              <a:ext uri="{FF2B5EF4-FFF2-40B4-BE49-F238E27FC236}">
                <a16:creationId xmlns:a16="http://schemas.microsoft.com/office/drawing/2014/main" id="{8DFF49DF-7BD8-CB4F-8A85-A6116CE7F0B6}"/>
              </a:ext>
            </a:extLst>
          </p:cNvPr>
          <p:cNvPicPr>
            <a:picLocks noChangeAspect="1"/>
          </p:cNvPicPr>
          <p:nvPr/>
        </p:nvPicPr>
        <p:blipFill rotWithShape="1">
          <a:blip r:embed="rId3"/>
          <a:srcRect l="63823" t="-54023" b="-1"/>
          <a:stretch/>
        </p:blipFill>
        <p:spPr>
          <a:xfrm>
            <a:off x="935525" y="4116236"/>
            <a:ext cx="603565" cy="614083"/>
          </a:xfrm>
          <a:prstGeom prst="rect">
            <a:avLst/>
          </a:prstGeom>
          <a:ln w="28575">
            <a:noFill/>
          </a:ln>
        </p:spPr>
      </p:pic>
      <p:pic>
        <p:nvPicPr>
          <p:cNvPr id="13" name="Picture 12">
            <a:extLst>
              <a:ext uri="{FF2B5EF4-FFF2-40B4-BE49-F238E27FC236}">
                <a16:creationId xmlns:a16="http://schemas.microsoft.com/office/drawing/2014/main" id="{CEA29CF5-7C7A-B64F-BACB-824E44BB23CD}"/>
              </a:ext>
            </a:extLst>
          </p:cNvPr>
          <p:cNvPicPr>
            <a:picLocks noChangeAspect="1"/>
          </p:cNvPicPr>
          <p:nvPr/>
        </p:nvPicPr>
        <p:blipFill rotWithShape="1">
          <a:blip r:embed="rId3"/>
          <a:srcRect r="56674"/>
          <a:stretch/>
        </p:blipFill>
        <p:spPr>
          <a:xfrm>
            <a:off x="919483" y="3948845"/>
            <a:ext cx="722846" cy="398694"/>
          </a:xfrm>
          <a:prstGeom prst="rect">
            <a:avLst/>
          </a:prstGeom>
          <a:ln w="28575">
            <a:noFill/>
          </a:ln>
        </p:spPr>
      </p:pic>
    </p:spTree>
    <p:extLst>
      <p:ext uri="{BB962C8B-B14F-4D97-AF65-F5344CB8AC3E}">
        <p14:creationId xmlns:p14="http://schemas.microsoft.com/office/powerpoint/2010/main" val="1629596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47151" y="1732092"/>
            <a:ext cx="10755038" cy="4893647"/>
          </a:xfrm>
          <a:prstGeom prst="rect">
            <a:avLst/>
          </a:prstGeom>
        </p:spPr>
        <p:txBody>
          <a:bodyPr wrap="square">
            <a:spAutoFit/>
          </a:bodyPr>
          <a:lstStyle/>
          <a:p>
            <a:pPr lvl="0"/>
            <a:r>
              <a:rPr lang="en-US" sz="2400" i="1" dirty="0">
                <a:solidFill>
                  <a:prstClr val="black"/>
                </a:solidFill>
              </a:rPr>
              <a:t>Proper</a:t>
            </a:r>
            <a:r>
              <a:rPr lang="en-US" sz="2400" dirty="0">
                <a:solidFill>
                  <a:prstClr val="black"/>
                </a:solidFill>
              </a:rPr>
              <a:t> mixtures: Mixed states that can be interpreted as arising from ignorance of the underlying pure state.</a:t>
            </a:r>
          </a:p>
          <a:p>
            <a:pPr lvl="0"/>
            <a:endParaRPr lang="en-US" sz="2400" dirty="0">
              <a:solidFill>
                <a:prstClr val="black"/>
              </a:solidFill>
            </a:endParaRPr>
          </a:p>
          <a:p>
            <a:pPr lvl="0"/>
            <a:r>
              <a:rPr lang="en-US" sz="2400" i="1" dirty="0">
                <a:solidFill>
                  <a:prstClr val="black"/>
                </a:solidFill>
              </a:rPr>
              <a:t>Improper</a:t>
            </a:r>
            <a:r>
              <a:rPr lang="en-US" sz="2400" dirty="0">
                <a:solidFill>
                  <a:prstClr val="black"/>
                </a:solidFill>
              </a:rPr>
              <a:t> mixtures: Mixtures that arise when you examine a subsystem of a larger pure state. </a:t>
            </a:r>
          </a:p>
          <a:p>
            <a:pPr lvl="0"/>
            <a:endParaRPr lang="en-US" sz="2400" dirty="0">
              <a:solidFill>
                <a:prstClr val="black"/>
              </a:solidFill>
              <a:latin typeface="Calibri" panose="020F0502020204030204"/>
            </a:endParaRPr>
          </a:p>
          <a:p>
            <a:pPr lvl="0"/>
            <a:r>
              <a:rPr lang="en-US" sz="2400" dirty="0">
                <a:solidFill>
                  <a:prstClr val="black"/>
                </a:solidFill>
              </a:rPr>
              <a:t>             is an improper mixture</a:t>
            </a:r>
          </a:p>
          <a:p>
            <a:pPr lvl="0"/>
            <a:r>
              <a:rPr lang="en-US" sz="2400" dirty="0">
                <a:solidFill>
                  <a:prstClr val="black"/>
                </a:solidFill>
              </a:rPr>
              <a:t>             is a proper mixture.</a:t>
            </a:r>
          </a:p>
          <a:p>
            <a:pPr lvl="0"/>
            <a:endParaRPr lang="en-US" sz="2400" dirty="0">
              <a:solidFill>
                <a:prstClr val="black"/>
              </a:solidFill>
            </a:endParaRPr>
          </a:p>
          <a:p>
            <a:pPr lvl="0"/>
            <a:r>
              <a:rPr lang="en-US" sz="2400" dirty="0">
                <a:solidFill>
                  <a:prstClr val="black"/>
                </a:solidFill>
              </a:rPr>
              <a:t>Sometimes the measurement problem is stated as the contradiction that the Born rule says the outcome of a measurement is a proper mixture but the output of a measurement according to the dynamical laws of quantum mechanics is an improper mixture. </a:t>
            </a: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10245816" y="1054976"/>
            <a:ext cx="1668380" cy="398694"/>
          </a:xfrm>
          <a:prstGeom prst="rect">
            <a:avLst/>
          </a:prstGeom>
          <a:ln w="28575">
            <a:solidFill>
              <a:srgbClr val="C00000"/>
            </a:solidFill>
          </a:ln>
        </p:spPr>
      </p:pic>
      <p:pic>
        <p:nvPicPr>
          <p:cNvPr id="11" name="Picture 10">
            <a:extLst>
              <a:ext uri="{FF2B5EF4-FFF2-40B4-BE49-F238E27FC236}">
                <a16:creationId xmlns:a16="http://schemas.microsoft.com/office/drawing/2014/main" id="{8DFF49DF-7BD8-CB4F-8A85-A6116CE7F0B6}"/>
              </a:ext>
            </a:extLst>
          </p:cNvPr>
          <p:cNvPicPr>
            <a:picLocks noChangeAspect="1"/>
          </p:cNvPicPr>
          <p:nvPr/>
        </p:nvPicPr>
        <p:blipFill rotWithShape="1">
          <a:blip r:embed="rId3"/>
          <a:srcRect l="63823" t="-54023" b="-1"/>
          <a:stretch/>
        </p:blipFill>
        <p:spPr>
          <a:xfrm>
            <a:off x="935525" y="4116236"/>
            <a:ext cx="603565" cy="614083"/>
          </a:xfrm>
          <a:prstGeom prst="rect">
            <a:avLst/>
          </a:prstGeom>
          <a:ln w="28575">
            <a:noFill/>
          </a:ln>
        </p:spPr>
      </p:pic>
      <p:pic>
        <p:nvPicPr>
          <p:cNvPr id="13" name="Picture 12">
            <a:extLst>
              <a:ext uri="{FF2B5EF4-FFF2-40B4-BE49-F238E27FC236}">
                <a16:creationId xmlns:a16="http://schemas.microsoft.com/office/drawing/2014/main" id="{CEA29CF5-7C7A-B64F-BACB-824E44BB23CD}"/>
              </a:ext>
            </a:extLst>
          </p:cNvPr>
          <p:cNvPicPr>
            <a:picLocks noChangeAspect="1"/>
          </p:cNvPicPr>
          <p:nvPr/>
        </p:nvPicPr>
        <p:blipFill rotWithShape="1">
          <a:blip r:embed="rId3"/>
          <a:srcRect r="56674"/>
          <a:stretch/>
        </p:blipFill>
        <p:spPr>
          <a:xfrm>
            <a:off x="919483" y="3948845"/>
            <a:ext cx="722846" cy="398694"/>
          </a:xfrm>
          <a:prstGeom prst="rect">
            <a:avLst/>
          </a:prstGeom>
          <a:ln w="28575">
            <a:noFill/>
          </a:ln>
        </p:spPr>
      </p:pic>
    </p:spTree>
    <p:extLst>
      <p:ext uri="{BB962C8B-B14F-4D97-AF65-F5344CB8AC3E}">
        <p14:creationId xmlns:p14="http://schemas.microsoft.com/office/powerpoint/2010/main" val="82175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871357" y="2066291"/>
            <a:ext cx="10315073" cy="2862322"/>
          </a:xfrm>
          <a:prstGeom prst="rect">
            <a:avLst/>
          </a:prstGeom>
        </p:spPr>
        <p:txBody>
          <a:bodyPr wrap="square">
            <a:spAutoFit/>
          </a:bodyPr>
          <a:lstStyle/>
          <a:p>
            <a:r>
              <a:rPr lang="en-US" dirty="0">
                <a:solidFill>
                  <a:srgbClr val="202122"/>
                </a:solidFill>
                <a:latin typeface="Arial" panose="020B0604020202020204" pitchFamily="34" charset="0"/>
              </a:rPr>
              <a:t>Instrumentalism: </a:t>
            </a:r>
            <a:r>
              <a:rPr lang="en-US" b="0" i="0" dirty="0">
                <a:solidFill>
                  <a:srgbClr val="202122"/>
                </a:solidFill>
                <a:effectLst/>
                <a:latin typeface="Arial" panose="020B0604020202020204" pitchFamily="34" charset="0"/>
              </a:rPr>
              <a:t> </a:t>
            </a:r>
            <a:r>
              <a:rPr lang="en-US" i="1" dirty="0">
                <a:solidFill>
                  <a:srgbClr val="202122"/>
                </a:solidFill>
                <a:latin typeface="Arial" panose="020B0604020202020204" pitchFamily="34" charset="0"/>
              </a:rPr>
              <a:t>A</a:t>
            </a:r>
            <a:r>
              <a:rPr lang="en-US" b="0" i="1" dirty="0">
                <a:solidFill>
                  <a:srgbClr val="202122"/>
                </a:solidFill>
                <a:effectLst/>
                <a:latin typeface="Arial" panose="020B0604020202020204" pitchFamily="34" charset="0"/>
              </a:rPr>
              <a:t> successful</a:t>
            </a:r>
            <a:r>
              <a:rPr lang="en-US" i="1" dirty="0">
                <a:solidFill>
                  <a:srgbClr val="202122"/>
                </a:solidFill>
                <a:latin typeface="Arial" panose="020B0604020202020204" pitchFamily="34" charset="0"/>
              </a:rPr>
              <a:t> scientific theory </a:t>
            </a:r>
            <a:r>
              <a:rPr lang="en-US" b="0" i="1" dirty="0">
                <a:solidFill>
                  <a:srgbClr val="202122"/>
                </a:solidFill>
                <a:effectLst/>
                <a:latin typeface="Arial" panose="020B0604020202020204" pitchFamily="34" charset="0"/>
              </a:rPr>
              <a:t>reveals nothing known either true or false about nature's unobservable objects, properties or processes.</a:t>
            </a:r>
            <a:r>
              <a:rPr lang="en-US" i="1" baseline="30000" dirty="0">
                <a:solidFill>
                  <a:srgbClr val="3366CC"/>
                </a:solidFill>
                <a:latin typeface="Arial" panose="020B0604020202020204" pitchFamily="34" charset="0"/>
              </a:rPr>
              <a:t> </a:t>
            </a:r>
            <a:r>
              <a:rPr lang="en-US" b="0" i="1" dirty="0">
                <a:solidFill>
                  <a:srgbClr val="202122"/>
                </a:solidFill>
                <a:effectLst/>
                <a:latin typeface="Arial" panose="020B0604020202020204" pitchFamily="34" charset="0"/>
              </a:rPr>
              <a:t>Scientific theory is merely a tool whereby humans predict observations in a particular domain of nature by formulating laws, but the theories themselves do not reveal supposedly hidden aspects of nature that somehow explain these laws.</a:t>
            </a:r>
          </a:p>
          <a:p>
            <a:endParaRPr lang="en-US" i="1" dirty="0">
              <a:solidFill>
                <a:srgbClr val="202122"/>
              </a:solidFill>
              <a:latin typeface="Arial" panose="020B0604020202020204" pitchFamily="34" charset="0"/>
            </a:endParaRPr>
          </a:p>
          <a:p>
            <a:endParaRPr lang="en-US" i="1" dirty="0">
              <a:solidFill>
                <a:srgbClr val="202122"/>
              </a:solidFill>
              <a:latin typeface="Arial" panose="020B0604020202020204" pitchFamily="34" charset="0"/>
            </a:endParaRP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10963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871357" y="2066291"/>
            <a:ext cx="10315073" cy="4247317"/>
          </a:xfrm>
          <a:prstGeom prst="rect">
            <a:avLst/>
          </a:prstGeom>
        </p:spPr>
        <p:txBody>
          <a:bodyPr wrap="square">
            <a:spAutoFit/>
          </a:bodyPr>
          <a:lstStyle/>
          <a:p>
            <a:r>
              <a:rPr lang="en-US" dirty="0">
                <a:solidFill>
                  <a:srgbClr val="202122"/>
                </a:solidFill>
                <a:latin typeface="Arial" panose="020B0604020202020204" pitchFamily="34" charset="0"/>
              </a:rPr>
              <a:t>Instrumentalism: </a:t>
            </a:r>
            <a:r>
              <a:rPr lang="en-US" b="0" i="0" dirty="0">
                <a:solidFill>
                  <a:srgbClr val="202122"/>
                </a:solidFill>
                <a:effectLst/>
                <a:latin typeface="Arial" panose="020B0604020202020204" pitchFamily="34" charset="0"/>
              </a:rPr>
              <a:t> </a:t>
            </a:r>
            <a:r>
              <a:rPr lang="en-US" i="1" dirty="0">
                <a:solidFill>
                  <a:srgbClr val="202122"/>
                </a:solidFill>
                <a:latin typeface="Arial" panose="020B0604020202020204" pitchFamily="34" charset="0"/>
              </a:rPr>
              <a:t>A</a:t>
            </a:r>
            <a:r>
              <a:rPr lang="en-US" b="0" i="1" dirty="0">
                <a:solidFill>
                  <a:srgbClr val="202122"/>
                </a:solidFill>
                <a:effectLst/>
                <a:latin typeface="Arial" panose="020B0604020202020204" pitchFamily="34" charset="0"/>
              </a:rPr>
              <a:t> successful</a:t>
            </a:r>
            <a:r>
              <a:rPr lang="en-US" i="1" dirty="0">
                <a:solidFill>
                  <a:srgbClr val="202122"/>
                </a:solidFill>
                <a:latin typeface="Arial" panose="020B0604020202020204" pitchFamily="34" charset="0"/>
              </a:rPr>
              <a:t> scientific theory </a:t>
            </a:r>
            <a:r>
              <a:rPr lang="en-US" b="0" i="1" dirty="0">
                <a:solidFill>
                  <a:srgbClr val="202122"/>
                </a:solidFill>
                <a:effectLst/>
                <a:latin typeface="Arial" panose="020B0604020202020204" pitchFamily="34" charset="0"/>
              </a:rPr>
              <a:t>reveals nothing known either true or false about nature's unobservable objects, properties or processes.</a:t>
            </a:r>
            <a:r>
              <a:rPr lang="en-US" i="1" baseline="30000" dirty="0">
                <a:solidFill>
                  <a:srgbClr val="3366CC"/>
                </a:solidFill>
                <a:latin typeface="Arial" panose="020B0604020202020204" pitchFamily="34" charset="0"/>
              </a:rPr>
              <a:t> </a:t>
            </a:r>
            <a:r>
              <a:rPr lang="en-US" b="0" i="1" dirty="0">
                <a:solidFill>
                  <a:srgbClr val="202122"/>
                </a:solidFill>
                <a:effectLst/>
                <a:latin typeface="Arial" panose="020B0604020202020204" pitchFamily="34" charset="0"/>
              </a:rPr>
              <a:t>Scientific theory is merely a tool whereby humans predict observations in a particular domain of nature by formulating laws, but the theories themselves do not reveal supposedly hidden aspects of nature that somehow explain these laws.</a:t>
            </a:r>
          </a:p>
          <a:p>
            <a:endParaRPr lang="en-US" i="1" dirty="0">
              <a:solidFill>
                <a:srgbClr val="202122"/>
              </a:solidFill>
              <a:latin typeface="Arial" panose="020B0604020202020204" pitchFamily="34" charset="0"/>
            </a:endParaRPr>
          </a:p>
          <a:p>
            <a:endParaRPr lang="en-US" i="1"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the wavefunction– the wavefunction is just a tool for predicting measurement outcomes.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all of science – all of science is just about making predictions and doesn’t say anything about the underlying reality of things.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1480781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654788" y="1916758"/>
            <a:ext cx="11063969" cy="5078313"/>
          </a:xfrm>
          <a:prstGeom prst="rect">
            <a:avLst/>
          </a:prstGeom>
        </p:spPr>
        <p:txBody>
          <a:bodyPr wrap="square">
            <a:spAutoFit/>
          </a:bodyPr>
          <a:lstStyle/>
          <a:p>
            <a:r>
              <a:rPr lang="en-US" b="0" i="0" dirty="0">
                <a:solidFill>
                  <a:srgbClr val="202122"/>
                </a:solidFill>
                <a:effectLst/>
                <a:latin typeface="Arial" panose="020B0604020202020204" pitchFamily="34" charset="0"/>
              </a:rPr>
              <a:t>Instrumentalism about the wavefunction– the wavefunction is just a tool for predicting measurement outcomes.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all of science – all of science is just about making predictions and doesn’t say anything about the underlying reality of things. </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Are you advocating instrumentalism about just the wavefunction or all of physics?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Either answer is problematic.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If the instrumentalism is limited just to the wavefunction - then it needs to be asked whether this limitation is coherent and warranted. That is, why are we treating the wavefunction differently to other concepts in physics.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If the instrumentalism is universal then all the usual reasons for thinking instrumentalism is an untenable philosophical position apply – e.g. the no miracles argument.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3628377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Alternative statements of the measurement problem </a:t>
            </a:r>
          </a:p>
        </p:txBody>
      </p:sp>
      <p:sp>
        <p:nvSpPr>
          <p:cNvPr id="3" name="Rectangle 2">
            <a:extLst>
              <a:ext uri="{FF2B5EF4-FFF2-40B4-BE49-F238E27FC236}">
                <a16:creationId xmlns:a16="http://schemas.microsoft.com/office/drawing/2014/main" id="{BBE0B3D4-0475-6545-99AD-29E1EE98AE40}"/>
              </a:ext>
            </a:extLst>
          </p:cNvPr>
          <p:cNvSpPr/>
          <p:nvPr/>
        </p:nvSpPr>
        <p:spPr>
          <a:xfrm>
            <a:off x="871357" y="2090900"/>
            <a:ext cx="7598875" cy="4247317"/>
          </a:xfrm>
          <a:prstGeom prst="rect">
            <a:avLst/>
          </a:prstGeom>
        </p:spPr>
        <p:txBody>
          <a:bodyPr wrap="square">
            <a:spAutoFit/>
          </a:bodyPr>
          <a:lstStyle/>
          <a:p>
            <a:r>
              <a:rPr lang="en-US" b="1" dirty="0"/>
              <a:t>John Bell </a:t>
            </a:r>
          </a:p>
          <a:p>
            <a:pPr algn="ctr"/>
            <a:endParaRPr lang="en-US" i="1" dirty="0"/>
          </a:p>
          <a:p>
            <a:r>
              <a:rPr lang="en-US" dirty="0"/>
              <a:t>Quantum mechanics is a theory of observables rather than </a:t>
            </a:r>
            <a:r>
              <a:rPr lang="en-US" dirty="0" err="1"/>
              <a:t>beables</a:t>
            </a:r>
            <a:r>
              <a:rPr lang="en-US" dirty="0"/>
              <a:t>. </a:t>
            </a:r>
          </a:p>
          <a:p>
            <a:endParaRPr lang="en-US" dirty="0"/>
          </a:p>
          <a:p>
            <a:r>
              <a:rPr lang="en-US" dirty="0"/>
              <a:t>Quantum mechanics is entirely concerned with “the results of measurements”; however, the concept of measurement becomes so vague on reflection that it is unsatisfying to have it at the </a:t>
            </a:r>
            <a:r>
              <a:rPr lang="en-US" dirty="0" err="1"/>
              <a:t>centre</a:t>
            </a:r>
            <a:r>
              <a:rPr lang="en-US" dirty="0"/>
              <a:t> of a fundamental theory. </a:t>
            </a:r>
          </a:p>
          <a:p>
            <a:endParaRPr lang="en-US" dirty="0"/>
          </a:p>
          <a:p>
            <a:r>
              <a:rPr lang="en-US" dirty="0"/>
              <a:t>Quantum mechanics divides the world into two parts; that which is observed and that which is observing. </a:t>
            </a:r>
          </a:p>
          <a:p>
            <a:endParaRPr lang="en-US" dirty="0"/>
          </a:p>
          <a:p>
            <a:r>
              <a:rPr lang="en-US" dirty="0"/>
              <a:t>The results depend on how this division is made but only a practical guide can be given on where to draw the line.</a:t>
            </a:r>
          </a:p>
          <a:p>
            <a:endParaRPr lang="en-US" dirty="0"/>
          </a:p>
          <a:p>
            <a:r>
              <a:rPr lang="en-US" dirty="0"/>
              <a:t>His proposed `solution’: such a theory cannot be complete.</a:t>
            </a:r>
          </a:p>
        </p:txBody>
      </p:sp>
      <p:pic>
        <p:nvPicPr>
          <p:cNvPr id="4" name="Picture 3">
            <a:extLst>
              <a:ext uri="{FF2B5EF4-FFF2-40B4-BE49-F238E27FC236}">
                <a16:creationId xmlns:a16="http://schemas.microsoft.com/office/drawing/2014/main" id="{B6DF03DB-4F2C-A643-9F9D-93A17C80CBAF}"/>
              </a:ext>
            </a:extLst>
          </p:cNvPr>
          <p:cNvPicPr>
            <a:picLocks noChangeAspect="1"/>
          </p:cNvPicPr>
          <p:nvPr/>
        </p:nvPicPr>
        <p:blipFill>
          <a:blip r:embed="rId3"/>
          <a:stretch>
            <a:fillRect/>
          </a:stretch>
        </p:blipFill>
        <p:spPr>
          <a:xfrm>
            <a:off x="9571720" y="4074695"/>
            <a:ext cx="1503507" cy="2263522"/>
          </a:xfrm>
          <a:prstGeom prst="rect">
            <a:avLst/>
          </a:prstGeom>
        </p:spPr>
      </p:pic>
      <p:sp>
        <p:nvSpPr>
          <p:cNvPr id="7" name="TextBox 6">
            <a:extLst>
              <a:ext uri="{FF2B5EF4-FFF2-40B4-BE49-F238E27FC236}">
                <a16:creationId xmlns:a16="http://schemas.microsoft.com/office/drawing/2014/main" id="{D8CD12D3-C111-2B40-B51F-303D44726C58}"/>
              </a:ext>
            </a:extLst>
          </p:cNvPr>
          <p:cNvSpPr txBox="1"/>
          <p:nvPr/>
        </p:nvSpPr>
        <p:spPr>
          <a:xfrm>
            <a:off x="9048126" y="6410575"/>
            <a:ext cx="2550694" cy="369332"/>
          </a:xfrm>
          <a:prstGeom prst="rect">
            <a:avLst/>
          </a:prstGeom>
          <a:noFill/>
        </p:spPr>
        <p:txBody>
          <a:bodyPr wrap="square" rtlCol="0">
            <a:spAutoFit/>
          </a:bodyPr>
          <a:lstStyle/>
          <a:p>
            <a:r>
              <a:rPr lang="en-US" dirty="0"/>
              <a:t>(Against measurement)</a:t>
            </a:r>
          </a:p>
        </p:txBody>
      </p:sp>
      <p:pic>
        <p:nvPicPr>
          <p:cNvPr id="13" name="Picture 12">
            <a:extLst>
              <a:ext uri="{FF2B5EF4-FFF2-40B4-BE49-F238E27FC236}">
                <a16:creationId xmlns:a16="http://schemas.microsoft.com/office/drawing/2014/main" id="{B2B7B270-944F-6143-AF38-2892401CDA37}"/>
              </a:ext>
            </a:extLst>
          </p:cNvPr>
          <p:cNvPicPr>
            <a:picLocks noChangeAspect="1"/>
          </p:cNvPicPr>
          <p:nvPr/>
        </p:nvPicPr>
        <p:blipFill>
          <a:blip r:embed="rId4"/>
          <a:stretch>
            <a:fillRect/>
          </a:stretch>
        </p:blipFill>
        <p:spPr>
          <a:xfrm>
            <a:off x="8769244" y="1792119"/>
            <a:ext cx="2829576" cy="2127665"/>
          </a:xfrm>
          <a:prstGeom prst="rect">
            <a:avLst/>
          </a:prstGeom>
        </p:spPr>
      </p:pic>
    </p:spTree>
    <p:extLst>
      <p:ext uri="{BB962C8B-B14F-4D97-AF65-F5344CB8AC3E}">
        <p14:creationId xmlns:p14="http://schemas.microsoft.com/office/powerpoint/2010/main" val="283142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4031873"/>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a:p>
            <a:pPr marL="514350" indent="-514350">
              <a:buFont typeface="+mj-lt"/>
              <a:buAutoNum type="arabicPeriod"/>
            </a:pPr>
            <a:endParaRPr lang="en-US" sz="3200" dirty="0"/>
          </a:p>
          <a:p>
            <a:pPr marL="514350" indent="-514350">
              <a:buFont typeface="+mj-lt"/>
              <a:buAutoNum type="arabicPeriod"/>
            </a:pPr>
            <a:r>
              <a:rPr lang="en-US" sz="3200" dirty="0"/>
              <a:t>Quantum Mechanics is a universal and fundamental theory.</a:t>
            </a:r>
          </a:p>
          <a:p>
            <a:pPr marL="514350" indent="-514350">
              <a:buFont typeface="+mj-lt"/>
              <a:buAutoNum type="arabicPeriod"/>
            </a:pPr>
            <a:endParaRPr lang="en-US" sz="3200" dirty="0"/>
          </a:p>
          <a:p>
            <a:pPr marL="514350" indent="-514350">
              <a:buFont typeface="+mj-lt"/>
              <a:buAutoNum type="arabicPeriod"/>
            </a:pPr>
            <a:r>
              <a:rPr lang="en-US" sz="3200" dirty="0"/>
              <a:t>Weak Physicalist Postulate: The description of the </a:t>
            </a:r>
            <a:r>
              <a:rPr lang="en-US" sz="3200" dirty="0" err="1"/>
              <a:t>behaviour</a:t>
            </a:r>
            <a:r>
              <a:rPr lang="en-US" sz="3200" dirty="0"/>
              <a:t> of large objects must be consistent with the laws governing the </a:t>
            </a:r>
            <a:r>
              <a:rPr lang="en-US" sz="3200" dirty="0" err="1"/>
              <a:t>behaviour</a:t>
            </a:r>
            <a:r>
              <a:rPr lang="en-US" sz="3200" dirty="0"/>
              <a:t> of the smaller objects of which they consist.</a:t>
            </a:r>
          </a:p>
        </p:txBody>
      </p:sp>
    </p:spTree>
    <p:extLst>
      <p:ext uri="{BB962C8B-B14F-4D97-AF65-F5344CB8AC3E}">
        <p14:creationId xmlns:p14="http://schemas.microsoft.com/office/powerpoint/2010/main" val="4001176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Alternative solutions</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671755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13" name="Picture 12">
            <a:extLst>
              <a:ext uri="{FF2B5EF4-FFF2-40B4-BE49-F238E27FC236}">
                <a16:creationId xmlns:a16="http://schemas.microsoft.com/office/drawing/2014/main" id="{03BBFB4D-FF11-FB4B-9614-8B72E1A8CC22}"/>
              </a:ext>
            </a:extLst>
          </p:cNvPr>
          <p:cNvPicPr>
            <a:picLocks noChangeAspect="1"/>
          </p:cNvPicPr>
          <p:nvPr/>
        </p:nvPicPr>
        <p:blipFill rotWithShape="1">
          <a:blip r:embed="rId3"/>
          <a:srcRect l="15338" t="-2228" r="57493" b="-25584"/>
          <a:stretch/>
        </p:blipFill>
        <p:spPr>
          <a:xfrm>
            <a:off x="999770" y="1873670"/>
            <a:ext cx="2063264" cy="1031776"/>
          </a:xfrm>
          <a:prstGeom prst="rect">
            <a:avLst/>
          </a:prstGeom>
        </p:spPr>
      </p:pic>
      <p:sp>
        <p:nvSpPr>
          <p:cNvPr id="15" name="Rectangle 14">
            <a:extLst>
              <a:ext uri="{FF2B5EF4-FFF2-40B4-BE49-F238E27FC236}">
                <a16:creationId xmlns:a16="http://schemas.microsoft.com/office/drawing/2014/main" id="{BD1CD850-B913-8E47-A6B3-0BE9E29F39DB}"/>
              </a:ext>
            </a:extLst>
          </p:cNvPr>
          <p:cNvSpPr/>
          <p:nvPr/>
        </p:nvSpPr>
        <p:spPr>
          <a:xfrm>
            <a:off x="999770" y="2972879"/>
            <a:ext cx="9395590" cy="369332"/>
          </a:xfrm>
          <a:prstGeom prst="rect">
            <a:avLst/>
          </a:prstGeom>
        </p:spPr>
        <p:txBody>
          <a:bodyPr wrap="square">
            <a:spAutoFit/>
          </a:bodyPr>
          <a:lstStyle/>
          <a:p>
            <a:r>
              <a:rPr lang="en-US" dirty="0"/>
              <a:t>A superposition of an electron in an up and down state. (Whatever a superposition is….) </a:t>
            </a:r>
          </a:p>
        </p:txBody>
      </p:sp>
    </p:spTree>
    <p:extLst>
      <p:ext uri="{BB962C8B-B14F-4D97-AF65-F5344CB8AC3E}">
        <p14:creationId xmlns:p14="http://schemas.microsoft.com/office/powerpoint/2010/main" val="3193630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871357" y="4043346"/>
            <a:ext cx="11085923" cy="523586"/>
          </a:xfrm>
          <a:prstGeom prst="rect">
            <a:avLst/>
          </a:prstGeom>
        </p:spPr>
      </p:pic>
      <p:sp>
        <p:nvSpPr>
          <p:cNvPr id="11" name="Rectangle 10">
            <a:extLst>
              <a:ext uri="{FF2B5EF4-FFF2-40B4-BE49-F238E27FC236}">
                <a16:creationId xmlns:a16="http://schemas.microsoft.com/office/drawing/2014/main" id="{9EE6A4CF-D6FC-384E-9B59-6922E3310907}"/>
              </a:ext>
            </a:extLst>
          </p:cNvPr>
          <p:cNvSpPr/>
          <p:nvPr/>
        </p:nvSpPr>
        <p:spPr>
          <a:xfrm>
            <a:off x="978641" y="4985556"/>
            <a:ext cx="9395590" cy="369332"/>
          </a:xfrm>
          <a:prstGeom prst="rect">
            <a:avLst/>
          </a:prstGeom>
        </p:spPr>
        <p:txBody>
          <a:bodyPr wrap="square">
            <a:spAutoFit/>
          </a:bodyPr>
          <a:lstStyle/>
          <a:p>
            <a:r>
              <a:rPr lang="en-US" dirty="0"/>
              <a:t>Interpret this at face value  </a:t>
            </a:r>
          </a:p>
        </p:txBody>
      </p:sp>
      <p:pic>
        <p:nvPicPr>
          <p:cNvPr id="13" name="Picture 12">
            <a:extLst>
              <a:ext uri="{FF2B5EF4-FFF2-40B4-BE49-F238E27FC236}">
                <a16:creationId xmlns:a16="http://schemas.microsoft.com/office/drawing/2014/main" id="{03BBFB4D-FF11-FB4B-9614-8B72E1A8CC22}"/>
              </a:ext>
            </a:extLst>
          </p:cNvPr>
          <p:cNvPicPr>
            <a:picLocks noChangeAspect="1"/>
          </p:cNvPicPr>
          <p:nvPr/>
        </p:nvPicPr>
        <p:blipFill rotWithShape="1">
          <a:blip r:embed="rId4"/>
          <a:srcRect l="15338" t="-2228" r="57493" b="-25584"/>
          <a:stretch/>
        </p:blipFill>
        <p:spPr>
          <a:xfrm>
            <a:off x="999770" y="1873670"/>
            <a:ext cx="2063264" cy="1031776"/>
          </a:xfrm>
          <a:prstGeom prst="rect">
            <a:avLst/>
          </a:prstGeom>
        </p:spPr>
      </p:pic>
      <p:sp>
        <p:nvSpPr>
          <p:cNvPr id="15" name="Rectangle 14">
            <a:extLst>
              <a:ext uri="{FF2B5EF4-FFF2-40B4-BE49-F238E27FC236}">
                <a16:creationId xmlns:a16="http://schemas.microsoft.com/office/drawing/2014/main" id="{BD1CD850-B913-8E47-A6B3-0BE9E29F39DB}"/>
              </a:ext>
            </a:extLst>
          </p:cNvPr>
          <p:cNvSpPr/>
          <p:nvPr/>
        </p:nvSpPr>
        <p:spPr>
          <a:xfrm>
            <a:off x="999770" y="2972879"/>
            <a:ext cx="9395590" cy="369332"/>
          </a:xfrm>
          <a:prstGeom prst="rect">
            <a:avLst/>
          </a:prstGeom>
        </p:spPr>
        <p:txBody>
          <a:bodyPr wrap="square">
            <a:spAutoFit/>
          </a:bodyPr>
          <a:lstStyle/>
          <a:p>
            <a:r>
              <a:rPr lang="en-US" dirty="0"/>
              <a:t>A superposition of an electron in an up and down state. (Whatever a superposition is….) </a:t>
            </a:r>
          </a:p>
        </p:txBody>
      </p:sp>
      <p:sp>
        <p:nvSpPr>
          <p:cNvPr id="17" name="Rectangle 16">
            <a:extLst>
              <a:ext uri="{FF2B5EF4-FFF2-40B4-BE49-F238E27FC236}">
                <a16:creationId xmlns:a16="http://schemas.microsoft.com/office/drawing/2014/main" id="{073B9A74-5584-3140-AF5E-CD986902962C}"/>
              </a:ext>
            </a:extLst>
          </p:cNvPr>
          <p:cNvSpPr/>
          <p:nvPr/>
        </p:nvSpPr>
        <p:spPr>
          <a:xfrm>
            <a:off x="999770" y="5791654"/>
            <a:ext cx="9395590" cy="369332"/>
          </a:xfrm>
          <a:prstGeom prst="rect">
            <a:avLst/>
          </a:prstGeom>
        </p:spPr>
        <p:txBody>
          <a:bodyPr wrap="square">
            <a:spAutoFit/>
          </a:bodyPr>
          <a:lstStyle/>
          <a:p>
            <a:r>
              <a:rPr lang="en-US" dirty="0"/>
              <a:t>A superposition of the world in an up and down state. (Whatever a superposition is….) </a:t>
            </a:r>
          </a:p>
        </p:txBody>
      </p:sp>
    </p:spTree>
    <p:extLst>
      <p:ext uri="{BB962C8B-B14F-4D97-AF65-F5344CB8AC3E}">
        <p14:creationId xmlns:p14="http://schemas.microsoft.com/office/powerpoint/2010/main" val="1321863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923330"/>
          </a:xfrm>
          <a:prstGeom prst="rect">
            <a:avLst/>
          </a:prstGeom>
          <a:noFill/>
        </p:spPr>
        <p:txBody>
          <a:bodyPr wrap="square" rtlCol="0">
            <a:spAutoFit/>
          </a:bodyPr>
          <a:lstStyle/>
          <a:p>
            <a:r>
              <a:rPr lang="en-US" dirty="0"/>
              <a:t>Big advantage – requires no modification of quantum mechanics…</a:t>
            </a:r>
          </a:p>
          <a:p>
            <a:endParaRPr lang="en-US" dirty="0"/>
          </a:p>
          <a:p>
            <a:r>
              <a:rPr lang="en-US" dirty="0"/>
              <a:t>Essentially is just the natural interpretation of what quantum mechanics says </a:t>
            </a:r>
          </a:p>
        </p:txBody>
      </p:sp>
    </p:spTree>
    <p:extLst>
      <p:ext uri="{BB962C8B-B14F-4D97-AF65-F5344CB8AC3E}">
        <p14:creationId xmlns:p14="http://schemas.microsoft.com/office/powerpoint/2010/main" val="2331067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Is it consistent? Yes…</a:t>
            </a:r>
          </a:p>
        </p:txBody>
      </p:sp>
    </p:spTree>
    <p:extLst>
      <p:ext uri="{BB962C8B-B14F-4D97-AF65-F5344CB8AC3E}">
        <p14:creationId xmlns:p14="http://schemas.microsoft.com/office/powerpoint/2010/main" val="3883566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923330"/>
          </a:xfrm>
          <a:prstGeom prst="rect">
            <a:avLst/>
          </a:prstGeom>
          <a:noFill/>
        </p:spPr>
        <p:txBody>
          <a:bodyPr wrap="square" rtlCol="0">
            <a:spAutoFit/>
          </a:bodyPr>
          <a:lstStyle/>
          <a:p>
            <a:r>
              <a:rPr lang="en-US" dirty="0"/>
              <a:t>Is it consistent? Yes…</a:t>
            </a:r>
          </a:p>
          <a:p>
            <a:endParaRPr lang="en-US" dirty="0"/>
          </a:p>
          <a:p>
            <a:r>
              <a:rPr lang="en-US" dirty="0"/>
              <a:t>Is it crazy? Yes…? </a:t>
            </a:r>
          </a:p>
        </p:txBody>
      </p:sp>
    </p:spTree>
    <p:extLst>
      <p:ext uri="{BB962C8B-B14F-4D97-AF65-F5344CB8AC3E}">
        <p14:creationId xmlns:p14="http://schemas.microsoft.com/office/powerpoint/2010/main" val="2912613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Does it solve the measurement problem?</a:t>
            </a:r>
          </a:p>
        </p:txBody>
      </p:sp>
    </p:spTree>
    <p:extLst>
      <p:ext uri="{BB962C8B-B14F-4D97-AF65-F5344CB8AC3E}">
        <p14:creationId xmlns:p14="http://schemas.microsoft.com/office/powerpoint/2010/main" val="197774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Does it solve the measurement problem? </a:t>
            </a:r>
          </a:p>
        </p:txBody>
      </p:sp>
      <p:sp>
        <p:nvSpPr>
          <p:cNvPr id="3" name="Rectangle 2">
            <a:extLst>
              <a:ext uri="{FF2B5EF4-FFF2-40B4-BE49-F238E27FC236}">
                <a16:creationId xmlns:a16="http://schemas.microsoft.com/office/drawing/2014/main" id="{F3735797-B278-0257-D168-C922CE465978}"/>
              </a:ext>
            </a:extLst>
          </p:cNvPr>
          <p:cNvSpPr/>
          <p:nvPr/>
        </p:nvSpPr>
        <p:spPr>
          <a:xfrm>
            <a:off x="846067" y="5123586"/>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cxnSp>
        <p:nvCxnSpPr>
          <p:cNvPr id="6" name="Straight Connector 5">
            <a:extLst>
              <a:ext uri="{FF2B5EF4-FFF2-40B4-BE49-F238E27FC236}">
                <a16:creationId xmlns:a16="http://schemas.microsoft.com/office/drawing/2014/main" id="{F3C51189-4118-DC4D-2497-184BE9DBA4FE}"/>
              </a:ext>
            </a:extLst>
          </p:cNvPr>
          <p:cNvCxnSpPr/>
          <p:nvPr/>
        </p:nvCxnSpPr>
        <p:spPr>
          <a:xfrm>
            <a:off x="1240971" y="4947557"/>
            <a:ext cx="7511143" cy="776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2BB87CF-1AE9-5FEC-91AD-2C4284B3BBBE}"/>
              </a:ext>
            </a:extLst>
          </p:cNvPr>
          <p:cNvCxnSpPr>
            <a:cxnSpLocks/>
          </p:cNvCxnSpPr>
          <p:nvPr/>
        </p:nvCxnSpPr>
        <p:spPr>
          <a:xfrm flipV="1">
            <a:off x="1240971" y="5122543"/>
            <a:ext cx="7347858" cy="71169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85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Dynamical collapse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DA780E31-37AC-6C44-B831-8B775203886E}"/>
              </a:ext>
            </a:extLst>
          </p:cNvPr>
          <p:cNvSpPr/>
          <p:nvPr/>
        </p:nvSpPr>
        <p:spPr>
          <a:xfrm>
            <a:off x="871357" y="1965558"/>
            <a:ext cx="10769732" cy="4524315"/>
          </a:xfrm>
          <a:prstGeom prst="rect">
            <a:avLst/>
          </a:prstGeom>
        </p:spPr>
        <p:txBody>
          <a:bodyPr wrap="square">
            <a:spAutoFit/>
          </a:bodyPr>
          <a:lstStyle/>
          <a:p>
            <a:r>
              <a:rPr lang="en-US" dirty="0">
                <a:cs typeface="Times New Roman" panose="02020603050405020304" pitchFamily="18" charset="0"/>
              </a:rPr>
              <a:t> The fundamental idea is that the unitary evolution of the wave function describing the state of a quantum system is approximate. It works well for microscopic systems, but progressively loses its validity when the mass / complexity of the system increases.</a:t>
            </a:r>
          </a:p>
          <a:p>
            <a:endParaRPr lang="en-US" dirty="0">
              <a:cs typeface="Times New Roman" panose="02020603050405020304" pitchFamily="18" charset="0"/>
            </a:endParaRPr>
          </a:p>
          <a:p>
            <a:r>
              <a:rPr lang="en-US" dirty="0">
                <a:cs typeface="Times New Roman" panose="02020603050405020304" pitchFamily="18" charset="0"/>
              </a:rPr>
              <a:t>In collapse theories, </a:t>
            </a:r>
            <a:r>
              <a:rPr lang="en-US" b="1" dirty="0">
                <a:cs typeface="Times New Roman" panose="02020603050405020304" pitchFamily="18" charset="0"/>
              </a:rPr>
              <a:t>the Schrödinger equation is supplemented with additional nonlinear and stochastic terms </a:t>
            </a:r>
            <a:r>
              <a:rPr lang="en-US" dirty="0">
                <a:cs typeface="Times New Roman" panose="02020603050405020304" pitchFamily="18" charset="0"/>
              </a:rPr>
              <a:t>(spontaneous collapses) which localize the wave function in space. </a:t>
            </a:r>
          </a:p>
          <a:p>
            <a:endParaRPr lang="en-US" dirty="0">
              <a:cs typeface="Times New Roman" panose="02020603050405020304" pitchFamily="18" charset="0"/>
            </a:endParaRPr>
          </a:p>
          <a:p>
            <a:r>
              <a:rPr lang="en-US" dirty="0">
                <a:cs typeface="Times New Roman" panose="02020603050405020304" pitchFamily="18" charset="0"/>
              </a:rPr>
              <a:t>The resulting dynamics is such that for microscopic isolated systems the new terms have a negligible effect; therefore, the usual quantum properties are recovered, apart from very tiny deviations. </a:t>
            </a:r>
          </a:p>
          <a:p>
            <a:endParaRPr lang="en-US" dirty="0">
              <a:cs typeface="Times New Roman" panose="02020603050405020304" pitchFamily="18" charset="0"/>
            </a:endParaRPr>
          </a:p>
          <a:p>
            <a:r>
              <a:rPr lang="en-US" dirty="0">
                <a:cs typeface="Times New Roman" panose="02020603050405020304" pitchFamily="18" charset="0"/>
              </a:rPr>
              <a:t>Such deviations can potentially be detected in dedicated experiments (roughly collapse induces noise effects that can be measured).</a:t>
            </a:r>
          </a:p>
          <a:p>
            <a:endParaRPr lang="en-US" dirty="0">
              <a:cs typeface="Times New Roman" panose="02020603050405020304" pitchFamily="18" charset="0"/>
            </a:endParaRPr>
          </a:p>
          <a:p>
            <a:r>
              <a:rPr lang="en-US" dirty="0">
                <a:cs typeface="Times New Roman" panose="02020603050405020304" pitchFamily="18" charset="0"/>
              </a:rPr>
              <a:t>But no one has measured these effects so far…</a:t>
            </a:r>
          </a:p>
          <a:p>
            <a:endParaRPr lang="en-US" dirty="0">
              <a:cs typeface="Times New Roman" panose="02020603050405020304" pitchFamily="18" charset="0"/>
            </a:endParaRPr>
          </a:p>
          <a:p>
            <a:r>
              <a:rPr lang="en-US" dirty="0">
                <a:cs typeface="Times New Roman" panose="02020603050405020304" pitchFamily="18" charset="0"/>
              </a:rPr>
              <a:t>(largely copied from Wikipedia)</a:t>
            </a:r>
          </a:p>
        </p:txBody>
      </p:sp>
    </p:spTree>
    <p:extLst>
      <p:ext uri="{BB962C8B-B14F-4D97-AF65-F5344CB8AC3E}">
        <p14:creationId xmlns:p14="http://schemas.microsoft.com/office/powerpoint/2010/main" val="1958877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err="1">
                <a:solidFill>
                  <a:prstClr val="white"/>
                </a:solidFill>
                <a:latin typeface="Calibri Light" panose="020F0302020204030204"/>
              </a:rPr>
              <a:t>Bohmian</a:t>
            </a:r>
            <a:r>
              <a:rPr lang="en-US" sz="4000" dirty="0">
                <a:solidFill>
                  <a:prstClr val="white"/>
                </a:solidFill>
                <a:latin typeface="Calibri Light" panose="020F0302020204030204"/>
              </a:rPr>
              <a:t> Mechanics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D2CA3B6B-FF57-A244-9DB1-998F53E2B13E}"/>
              </a:ext>
            </a:extLst>
          </p:cNvPr>
          <p:cNvSpPr/>
          <p:nvPr/>
        </p:nvSpPr>
        <p:spPr>
          <a:xfrm>
            <a:off x="663706" y="1953381"/>
            <a:ext cx="10825431" cy="4247317"/>
          </a:xfrm>
          <a:prstGeom prst="rect">
            <a:avLst/>
          </a:prstGeom>
        </p:spPr>
        <p:txBody>
          <a:bodyPr wrap="square">
            <a:spAutoFit/>
          </a:bodyPr>
          <a:lstStyle/>
          <a:p>
            <a:pPr marL="285750" indent="-285750">
              <a:buFont typeface="Arial" panose="020B0604020202020204" pitchFamily="34" charset="0"/>
              <a:buChar char="•"/>
            </a:pPr>
            <a:r>
              <a:rPr lang="en-US" dirty="0">
                <a:solidFill>
                  <a:srgbClr val="1A1A1A"/>
                </a:solidFill>
                <a:latin typeface="Times New Roman" panose="02020603050405020304" pitchFamily="18" charset="0"/>
              </a:rPr>
              <a:t> </a:t>
            </a:r>
            <a:r>
              <a:rPr lang="en-US" dirty="0" err="1">
                <a:solidFill>
                  <a:srgbClr val="1A1A1A"/>
                </a:solidFill>
                <a:latin typeface="Times New Roman" panose="02020603050405020304" pitchFamily="18" charset="0"/>
              </a:rPr>
              <a:t>Bohmian</a:t>
            </a:r>
            <a:r>
              <a:rPr lang="en-US" dirty="0">
                <a:solidFill>
                  <a:srgbClr val="1A1A1A"/>
                </a:solidFill>
                <a:latin typeface="Times New Roman" panose="02020603050405020304" pitchFamily="18" charset="0"/>
              </a:rPr>
              <a:t> mechanics a system of particles is described in part by its wave function, evolving, as usual, according to Schrödinger’s equation.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However, the wave function provides only a partial description of the system.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This description is completed by the specification of the actual positions of the particles.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The latter evolve according to the “</a:t>
            </a:r>
            <a:r>
              <a:rPr lang="en-US" dirty="0">
                <a:solidFill>
                  <a:srgbClr val="8C1515"/>
                </a:solidFill>
                <a:latin typeface="Times New Roman" panose="02020603050405020304" pitchFamily="18" charset="0"/>
              </a:rPr>
              <a:t>guiding equation</a:t>
            </a:r>
            <a:r>
              <a:rPr lang="en-US" dirty="0">
                <a:solidFill>
                  <a:srgbClr val="1A1A1A"/>
                </a:solidFill>
                <a:latin typeface="Times New Roman" panose="02020603050405020304" pitchFamily="18" charset="0"/>
              </a:rPr>
              <a:t>”, which expresses the velocities of the particles in terms of the wave function.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Thus, in </a:t>
            </a:r>
            <a:r>
              <a:rPr lang="en-US" dirty="0" err="1">
                <a:solidFill>
                  <a:srgbClr val="1A1A1A"/>
                </a:solidFill>
                <a:latin typeface="Times New Roman" panose="02020603050405020304" pitchFamily="18" charset="0"/>
              </a:rPr>
              <a:t>Bohmian</a:t>
            </a:r>
            <a:r>
              <a:rPr lang="en-US" dirty="0">
                <a:solidFill>
                  <a:srgbClr val="1A1A1A"/>
                </a:solidFill>
                <a:latin typeface="Times New Roman" panose="02020603050405020304" pitchFamily="18" charset="0"/>
              </a:rPr>
              <a:t> mechanics the configuration of a system of particles evolves via a deterministic motion choreographed by the wave function.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In particular, when a particle is sent into a two-slit apparatus, the slit through which it passes and its location upon arrival on the photographic plate are completely determined by its initial position and wave function.</a:t>
            </a:r>
            <a:endParaRPr lang="en-US" dirty="0"/>
          </a:p>
        </p:txBody>
      </p:sp>
      <p:sp>
        <p:nvSpPr>
          <p:cNvPr id="3" name="Rectangle 2">
            <a:extLst>
              <a:ext uri="{FF2B5EF4-FFF2-40B4-BE49-F238E27FC236}">
                <a16:creationId xmlns:a16="http://schemas.microsoft.com/office/drawing/2014/main" id="{926773CB-2015-7248-ACCF-18A7051CAFE8}"/>
              </a:ext>
            </a:extLst>
          </p:cNvPr>
          <p:cNvSpPr/>
          <p:nvPr/>
        </p:nvSpPr>
        <p:spPr>
          <a:xfrm>
            <a:off x="7728904" y="6344683"/>
            <a:ext cx="3584443" cy="369332"/>
          </a:xfrm>
          <a:prstGeom prst="rect">
            <a:avLst/>
          </a:prstGeom>
        </p:spPr>
        <p:txBody>
          <a:bodyPr wrap="none">
            <a:spAutoFit/>
          </a:bodyPr>
          <a:lstStyle/>
          <a:p>
            <a:r>
              <a:rPr lang="en-US" dirty="0">
                <a:solidFill>
                  <a:srgbClr val="000000"/>
                </a:solidFill>
                <a:latin typeface="Source Sans Pro" panose="020F0502020204030204" pitchFamily="34" charset="0"/>
                <a:hlinkClick r:id="rId3"/>
              </a:rPr>
              <a:t>Stanford Encyclopedia of Philosophy</a:t>
            </a:r>
            <a:endParaRPr lang="en-US" dirty="0"/>
          </a:p>
        </p:txBody>
      </p:sp>
    </p:spTree>
    <p:extLst>
      <p:ext uri="{BB962C8B-B14F-4D97-AF65-F5344CB8AC3E}">
        <p14:creationId xmlns:p14="http://schemas.microsoft.com/office/powerpoint/2010/main" val="162593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p:txBody>
      </p:sp>
    </p:spTree>
    <p:extLst>
      <p:ext uri="{BB962C8B-B14F-4D97-AF65-F5344CB8AC3E}">
        <p14:creationId xmlns:p14="http://schemas.microsoft.com/office/powerpoint/2010/main" val="1154078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Quantum </a:t>
            </a:r>
            <a:r>
              <a:rPr lang="en-US" sz="4000" dirty="0" err="1">
                <a:solidFill>
                  <a:prstClr val="white"/>
                </a:solidFill>
                <a:latin typeface="Calibri Light" panose="020F0302020204030204"/>
              </a:rPr>
              <a:t>Relationalism</a:t>
            </a:r>
            <a:r>
              <a:rPr lang="en-US" sz="4000" dirty="0">
                <a:solidFill>
                  <a:prstClr val="white"/>
                </a:solidFill>
                <a:latin typeface="Calibri Light" panose="020F0302020204030204"/>
              </a:rPr>
              <a:t>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E077412E-0180-8F45-BF49-944C2A8B1D92}"/>
              </a:ext>
            </a:extLst>
          </p:cNvPr>
          <p:cNvSpPr/>
          <p:nvPr/>
        </p:nvSpPr>
        <p:spPr>
          <a:xfrm>
            <a:off x="459350" y="2134017"/>
            <a:ext cx="11351285" cy="1569660"/>
          </a:xfrm>
          <a:prstGeom prst="rect">
            <a:avLst/>
          </a:prstGeom>
        </p:spPr>
        <p:txBody>
          <a:bodyPr wrap="square">
            <a:spAutoFit/>
          </a:bodyPr>
          <a:lstStyle/>
          <a:p>
            <a:r>
              <a:rPr lang="en-US" sz="2400" dirty="0">
                <a:solidFill>
                  <a:srgbClr val="202122"/>
                </a:solidFill>
                <a:latin typeface="Arial" panose="020B0604020202020204" pitchFamily="34" charset="0"/>
              </a:rPr>
              <a:t>"Quantum mechanics is a theory about the physical description of physical systems relative to other systems, and this is a complete description of the world”</a:t>
            </a:r>
          </a:p>
          <a:p>
            <a:endParaRPr lang="en-US" sz="2400" dirty="0">
              <a:solidFill>
                <a:srgbClr val="202122"/>
              </a:solidFill>
              <a:latin typeface="Arial" panose="020B0604020202020204" pitchFamily="34" charset="0"/>
            </a:endParaRPr>
          </a:p>
          <a:p>
            <a:r>
              <a:rPr lang="en-US" sz="2400" dirty="0">
                <a:solidFill>
                  <a:srgbClr val="202122"/>
                </a:solidFill>
                <a:latin typeface="Arial" panose="020B0604020202020204" pitchFamily="34" charset="0"/>
              </a:rPr>
              <a:t>(Carlo </a:t>
            </a:r>
            <a:r>
              <a:rPr lang="en-US" sz="2400" dirty="0" err="1">
                <a:solidFill>
                  <a:srgbClr val="202122"/>
                </a:solidFill>
                <a:latin typeface="Arial" panose="020B0604020202020204" pitchFamily="34" charset="0"/>
              </a:rPr>
              <a:t>Rovelli</a:t>
            </a:r>
            <a:r>
              <a:rPr lang="en-US" sz="2400" dirty="0">
                <a:solidFill>
                  <a:srgbClr val="202122"/>
                </a:solidFill>
                <a:latin typeface="Arial" panose="020B0604020202020204" pitchFamily="34" charset="0"/>
              </a:rPr>
              <a:t>) </a:t>
            </a:r>
            <a:endParaRPr lang="en-US" sz="2400" dirty="0"/>
          </a:p>
        </p:txBody>
      </p:sp>
      <p:pic>
        <p:nvPicPr>
          <p:cNvPr id="4" name="Picture 3" descr="Carlo Rovelli – The Hong Kong International Literary Festival">
            <a:extLst>
              <a:ext uri="{FF2B5EF4-FFF2-40B4-BE49-F238E27FC236}">
                <a16:creationId xmlns:a16="http://schemas.microsoft.com/office/drawing/2014/main" id="{B7A68209-7822-4348-8F9A-191469140C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00571" y="3429000"/>
            <a:ext cx="2918847" cy="2918847"/>
          </a:xfrm>
          <a:prstGeom prst="rect">
            <a:avLst/>
          </a:prstGeom>
        </p:spPr>
      </p:pic>
      <p:sp>
        <p:nvSpPr>
          <p:cNvPr id="6" name="TextBox 5">
            <a:extLst>
              <a:ext uri="{FF2B5EF4-FFF2-40B4-BE49-F238E27FC236}">
                <a16:creationId xmlns:a16="http://schemas.microsoft.com/office/drawing/2014/main" id="{18E8EE48-9A36-CB48-82BA-641DC7C67582}"/>
              </a:ext>
            </a:extLst>
          </p:cNvPr>
          <p:cNvSpPr txBox="1"/>
          <p:nvPr/>
        </p:nvSpPr>
        <p:spPr>
          <a:xfrm>
            <a:off x="2014780" y="4726840"/>
            <a:ext cx="5687878" cy="369332"/>
          </a:xfrm>
          <a:prstGeom prst="rect">
            <a:avLst/>
          </a:prstGeom>
          <a:noFill/>
        </p:spPr>
        <p:txBody>
          <a:bodyPr wrap="square" rtlCol="0">
            <a:spAutoFit/>
          </a:bodyPr>
          <a:lstStyle/>
          <a:p>
            <a:r>
              <a:rPr lang="en-US" dirty="0"/>
              <a:t>‘Copenhagen interpretation done right’ </a:t>
            </a:r>
          </a:p>
        </p:txBody>
      </p:sp>
    </p:spTree>
    <p:extLst>
      <p:ext uri="{BB962C8B-B14F-4D97-AF65-F5344CB8AC3E}">
        <p14:creationId xmlns:p14="http://schemas.microsoft.com/office/powerpoint/2010/main" val="41300573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How to decide the best response</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2F05E939-CC89-B748-9CD8-C135BD6B5911}"/>
              </a:ext>
            </a:extLst>
          </p:cNvPr>
          <p:cNvSpPr txBox="1"/>
          <p:nvPr/>
        </p:nvSpPr>
        <p:spPr>
          <a:xfrm>
            <a:off x="1022888" y="2210574"/>
            <a:ext cx="9748434" cy="4647426"/>
          </a:xfrm>
          <a:prstGeom prst="rect">
            <a:avLst/>
          </a:prstGeom>
          <a:noFill/>
        </p:spPr>
        <p:txBody>
          <a:bodyPr wrap="square" rtlCol="0">
            <a:spAutoFit/>
          </a:bodyPr>
          <a:lstStyle/>
          <a:p>
            <a:r>
              <a:rPr lang="en-US" sz="2800" dirty="0"/>
              <a:t>Most important things to consider are:</a:t>
            </a:r>
          </a:p>
          <a:p>
            <a:pPr marL="514350" indent="-514350">
              <a:buFont typeface="+mj-lt"/>
              <a:buAutoNum type="arabicPeriod"/>
            </a:pPr>
            <a:endParaRPr lang="en-US" sz="2800" dirty="0"/>
          </a:p>
          <a:p>
            <a:pPr marL="514350" indent="-514350">
              <a:buFont typeface="+mj-lt"/>
              <a:buAutoNum type="arabicPeriod"/>
            </a:pPr>
            <a:r>
              <a:rPr lang="en-US" sz="2800" dirty="0"/>
              <a:t>Is the theory consistent?</a:t>
            </a:r>
          </a:p>
          <a:p>
            <a:pPr marL="514350" indent="-514350">
              <a:buFont typeface="+mj-lt"/>
              <a:buAutoNum type="arabicPeriod"/>
            </a:pPr>
            <a:endParaRPr lang="en-US" sz="2800" dirty="0"/>
          </a:p>
          <a:p>
            <a:pPr marL="514350" indent="-514350">
              <a:buFont typeface="+mj-lt"/>
              <a:buAutoNum type="arabicPeriod"/>
            </a:pPr>
            <a:r>
              <a:rPr lang="en-US" sz="2800" dirty="0"/>
              <a:t>Does it actually solve the measurement problem?</a:t>
            </a:r>
          </a:p>
          <a:p>
            <a:pPr marL="514350" indent="-514350">
              <a:buFont typeface="+mj-lt"/>
              <a:buAutoNum type="arabicPeriod"/>
            </a:pPr>
            <a:endParaRPr lang="en-US" sz="2800" dirty="0"/>
          </a:p>
          <a:p>
            <a:pPr marL="514350" indent="-514350">
              <a:buFont typeface="+mj-lt"/>
              <a:buAutoNum type="arabicPeriod"/>
            </a:pPr>
            <a:r>
              <a:rPr lang="en-US" sz="2800" dirty="0"/>
              <a:t>Ockham’s Razor </a:t>
            </a:r>
          </a:p>
          <a:p>
            <a:endParaRPr lang="en-US" sz="2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3750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FCCA-C36E-C93B-CC23-AFBE80E9F0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F77BC85-039E-C788-0A82-EE9C6242B7A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0565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Debate </a:t>
            </a:r>
            <a:r>
              <a:rPr lang="en-US" sz="4000" dirty="0">
                <a:solidFill>
                  <a:prstClr val="white"/>
                </a:solidFill>
                <a:latin typeface="Calibri Light" panose="020F0302020204030204"/>
              </a:rPr>
              <a:t>!?</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D75D885C-E56E-BF41-B6A6-5C3F3C26C736}"/>
              </a:ext>
            </a:extLst>
          </p:cNvPr>
          <p:cNvSpPr txBox="1"/>
          <p:nvPr/>
        </p:nvSpPr>
        <p:spPr>
          <a:xfrm>
            <a:off x="1255363" y="2479729"/>
            <a:ext cx="9856921" cy="4401205"/>
          </a:xfrm>
          <a:prstGeom prst="rect">
            <a:avLst/>
          </a:prstGeom>
          <a:noFill/>
        </p:spPr>
        <p:txBody>
          <a:bodyPr wrap="square" rtlCol="0">
            <a:spAutoFit/>
          </a:bodyPr>
          <a:lstStyle/>
          <a:p>
            <a:pPr marL="457200" indent="-457200">
              <a:buFont typeface="+mj-lt"/>
              <a:buAutoNum type="arabicPeriod"/>
            </a:pPr>
            <a:r>
              <a:rPr lang="en-US" sz="2800" dirty="0"/>
              <a:t>This house believes that many worlds is the most natural conclusion to the measurement problem</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buFont typeface="+mj-lt"/>
              <a:buAutoNum type="arabicPeriod"/>
            </a:pPr>
            <a:r>
              <a:rPr lang="en-US" sz="2800" dirty="0"/>
              <a:t>This house believes that ‘Copenhagen done right’ solves the measurement problem </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buFont typeface="+mj-lt"/>
              <a:buAutoNum type="arabicPeriod"/>
            </a:pPr>
            <a:endParaRPr lang="en-US" sz="2800" dirty="0"/>
          </a:p>
        </p:txBody>
      </p:sp>
    </p:spTree>
    <p:extLst>
      <p:ext uri="{BB962C8B-B14F-4D97-AF65-F5344CB8AC3E}">
        <p14:creationId xmlns:p14="http://schemas.microsoft.com/office/powerpoint/2010/main" val="1863348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1293A9-080B-CF46-AD9F-5464663ED225}"/>
              </a:ext>
            </a:extLst>
          </p:cNvPr>
          <p:cNvGraphicFramePr>
            <a:graphicFrameLocks noGrp="1"/>
          </p:cNvGraphicFramePr>
          <p:nvPr>
            <p:extLst>
              <p:ext uri="{D42A27DB-BD31-4B8C-83A1-F6EECF244321}">
                <p14:modId xmlns:p14="http://schemas.microsoft.com/office/powerpoint/2010/main" val="1257887414"/>
              </p:ext>
            </p:extLst>
          </p:nvPr>
        </p:nvGraphicFramePr>
        <p:xfrm>
          <a:off x="229677" y="0"/>
          <a:ext cx="11732646" cy="6668607"/>
        </p:xfrm>
        <a:graphic>
          <a:graphicData uri="http://schemas.openxmlformats.org/drawingml/2006/table">
            <a:tbl>
              <a:tblPr firstRow="1" firstCol="1" lastRow="1" lastCol="1" bandRow="1" bandCol="1">
                <a:tableStyleId>{5C22544A-7EE6-4342-B048-85BDC9FD1C3A}</a:tableStyleId>
              </a:tblPr>
              <a:tblGrid>
                <a:gridCol w="5866323">
                  <a:extLst>
                    <a:ext uri="{9D8B030D-6E8A-4147-A177-3AD203B41FA5}">
                      <a16:colId xmlns:a16="http://schemas.microsoft.com/office/drawing/2014/main" val="1974834355"/>
                    </a:ext>
                  </a:extLst>
                </a:gridCol>
                <a:gridCol w="5866323">
                  <a:extLst>
                    <a:ext uri="{9D8B030D-6E8A-4147-A177-3AD203B41FA5}">
                      <a16:colId xmlns:a16="http://schemas.microsoft.com/office/drawing/2014/main" val="2106148808"/>
                    </a:ext>
                  </a:extLst>
                </a:gridCol>
              </a:tblGrid>
              <a:tr h="0">
                <a:tc gridSpan="2">
                  <a:txBody>
                    <a:bodyPr/>
                    <a:lstStyle/>
                    <a:p>
                      <a:pPr algn="ctr">
                        <a:spcAft>
                          <a:spcPts val="0"/>
                        </a:spcAft>
                      </a:pP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hMerge="1">
                  <a:txBody>
                    <a:bodyPr/>
                    <a:lstStyle/>
                    <a:p>
                      <a:endParaRPr lang="en-US"/>
                    </a:p>
                  </a:txBody>
                  <a:tcPr/>
                </a:tc>
                <a:extLst>
                  <a:ext uri="{0D108BD9-81ED-4DB2-BD59-A6C34878D82A}">
                    <a16:rowId xmlns:a16="http://schemas.microsoft.com/office/drawing/2014/main" val="303420144"/>
                  </a:ext>
                </a:extLst>
              </a:tr>
              <a:tr h="359247">
                <a:tc gridSpan="2">
                  <a:txBody>
                    <a:bodyPr/>
                    <a:lstStyle/>
                    <a:p>
                      <a:pPr marL="342900" lvl="0" indent="-342900" algn="ctr">
                        <a:spcAft>
                          <a:spcPts val="0"/>
                        </a:spcAft>
                        <a:buFont typeface="Symbol" pitchFamily="2" charset="2"/>
                        <a:buChar char=""/>
                        <a:tabLst>
                          <a:tab pos="457200" algn="l"/>
                        </a:tabLst>
                      </a:pPr>
                      <a:r>
                        <a:rPr lang="en-AU" sz="1800" b="0" dirty="0">
                          <a:solidFill>
                            <a:schemeClr val="tx1"/>
                          </a:solidFill>
                          <a:effectLst/>
                        </a:rPr>
                        <a:t>Each speaker has 3 minutes to present their case – however 20-30 seconds should be allocated to rebuttals.</a:t>
                      </a:r>
                      <a:endParaRPr lang="en-US" sz="1800" b="0" dirty="0">
                        <a:solidFill>
                          <a:schemeClr val="tx1"/>
                        </a:solidFill>
                        <a:effectLst/>
                      </a:endParaRPr>
                    </a:p>
                  </a:txBody>
                  <a:tcPr marL="41398" marR="41398" marT="0" marB="0">
                    <a:noFill/>
                  </a:tcPr>
                </a:tc>
                <a:tc hMerge="1">
                  <a:txBody>
                    <a:bodyPr/>
                    <a:lstStyle/>
                    <a:p>
                      <a:endParaRPr lang="en-US"/>
                    </a:p>
                  </a:txBody>
                  <a:tcPr/>
                </a:tc>
                <a:extLst>
                  <a:ext uri="{0D108BD9-81ED-4DB2-BD59-A6C34878D82A}">
                    <a16:rowId xmlns:a16="http://schemas.microsoft.com/office/drawing/2014/main" val="3715607317"/>
                  </a:ext>
                </a:extLst>
              </a:tr>
              <a:tr h="248591">
                <a:tc>
                  <a:txBody>
                    <a:bodyPr/>
                    <a:lstStyle/>
                    <a:p>
                      <a:pPr algn="ctr">
                        <a:spcAft>
                          <a:spcPts val="0"/>
                        </a:spcAft>
                      </a:pPr>
                      <a:r>
                        <a:rPr lang="en-AU" sz="1800" b="0">
                          <a:solidFill>
                            <a:schemeClr val="tx1"/>
                          </a:solidFill>
                          <a:effectLst/>
                        </a:rPr>
                        <a:t>First Speaker Aff</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algn="ctr">
                        <a:spcAft>
                          <a:spcPts val="0"/>
                        </a:spcAft>
                      </a:pPr>
                      <a:r>
                        <a:rPr lang="en-AU" sz="1800" b="0" dirty="0">
                          <a:solidFill>
                            <a:schemeClr val="tx1"/>
                          </a:solidFill>
                          <a:effectLst/>
                        </a:rPr>
                        <a:t>First Speaker Neg</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507609904"/>
                  </a:ext>
                </a:extLst>
              </a:tr>
              <a:tr h="1242956">
                <a:tc>
                  <a:txBody>
                    <a:bodyPr/>
                    <a:lstStyle/>
                    <a:p>
                      <a:pPr marL="342900" lvl="0" indent="-342900">
                        <a:spcAft>
                          <a:spcPts val="0"/>
                        </a:spcAft>
                        <a:buFont typeface="Symbol" pitchFamily="2" charset="2"/>
                        <a:buChar char=""/>
                        <a:tabLst>
                          <a:tab pos="457200" algn="l"/>
                        </a:tabLst>
                      </a:pPr>
                      <a:r>
                        <a:rPr lang="en-AU" sz="1800" b="0" dirty="0">
                          <a:solidFill>
                            <a:schemeClr val="tx1"/>
                          </a:solidFill>
                          <a:effectLst/>
                        </a:rPr>
                        <a:t>Welcome audience and fellow debaters (do not mention the adjudicator!)</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Introduce the topic</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Define the topic</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Explain the team Line</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marL="342900" lvl="0" indent="-342900">
                        <a:spcAft>
                          <a:spcPts val="0"/>
                        </a:spcAft>
                        <a:buFont typeface="Symbol" pitchFamily="2" charset="2"/>
                        <a:buChar char=""/>
                        <a:tabLst>
                          <a:tab pos="457200" algn="l"/>
                        </a:tabLst>
                      </a:pPr>
                      <a:r>
                        <a:rPr lang="en-AU" sz="1800" b="0" dirty="0">
                          <a:solidFill>
                            <a:schemeClr val="tx1"/>
                          </a:solidFill>
                          <a:effectLst/>
                        </a:rPr>
                        <a:t>Welcome audience and fellow debaters (not the adjudicator).</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Rebut any points from the first </a:t>
                      </a:r>
                      <a:r>
                        <a:rPr lang="en-AU" sz="1800" b="0" dirty="0" err="1">
                          <a:solidFill>
                            <a:schemeClr val="tx1"/>
                          </a:solidFill>
                          <a:effectLst/>
                        </a:rPr>
                        <a:t>aff</a:t>
                      </a:r>
                      <a:r>
                        <a:rPr lang="en-AU" sz="1800" b="0" dirty="0">
                          <a:solidFill>
                            <a:schemeClr val="tx1"/>
                          </a:solidFill>
                          <a:effectLst/>
                        </a:rPr>
                        <a:t> speaker.</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Define the topic</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Explain team line</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3393310648"/>
                  </a:ext>
                </a:extLst>
              </a:tr>
              <a:tr h="248591">
                <a:tc>
                  <a:txBody>
                    <a:bodyPr/>
                    <a:lstStyle/>
                    <a:p>
                      <a:pPr algn="ctr">
                        <a:spcAft>
                          <a:spcPts val="0"/>
                        </a:spcAft>
                      </a:pPr>
                      <a:r>
                        <a:rPr lang="en-AU" sz="1800" b="0">
                          <a:solidFill>
                            <a:schemeClr val="tx1"/>
                          </a:solidFill>
                          <a:effectLst/>
                        </a:rPr>
                        <a:t>Second Speaker Aff</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algn="ctr">
                        <a:spcAft>
                          <a:spcPts val="0"/>
                        </a:spcAft>
                      </a:pPr>
                      <a:r>
                        <a:rPr lang="en-AU" sz="1800" b="0">
                          <a:solidFill>
                            <a:schemeClr val="tx1"/>
                          </a:solidFill>
                          <a:effectLst/>
                        </a:rPr>
                        <a:t>Second Speaker Neg</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1674878631"/>
                  </a:ext>
                </a:extLst>
              </a:tr>
              <a:tr h="497182">
                <a:tc>
                  <a:txBody>
                    <a:bodyPr/>
                    <a:lstStyle/>
                    <a:p>
                      <a:pPr marL="342900" lvl="0" indent="-342900">
                        <a:spcAft>
                          <a:spcPts val="0"/>
                        </a:spcAft>
                        <a:buFont typeface="Symbol" pitchFamily="2" charset="2"/>
                        <a:buChar char=""/>
                        <a:tabLst>
                          <a:tab pos="457200" algn="l"/>
                        </a:tabLst>
                      </a:pPr>
                      <a:r>
                        <a:rPr lang="en-AU" sz="1800" b="0">
                          <a:solidFill>
                            <a:schemeClr val="tx1"/>
                          </a:solidFill>
                          <a:effectLst/>
                        </a:rPr>
                        <a:t>Rebut any points from the first neg speaker</a:t>
                      </a:r>
                      <a:endParaRPr lang="en-US" sz="1800" b="0">
                        <a:solidFill>
                          <a:schemeClr val="tx1"/>
                        </a:solidFill>
                        <a:effectLst/>
                      </a:endParaRPr>
                    </a:p>
                    <a:p>
                      <a:pPr marL="342900" lvl="0" indent="-342900">
                        <a:spcAft>
                          <a:spcPts val="0"/>
                        </a:spcAft>
                        <a:buFont typeface="Symbol" pitchFamily="2" charset="2"/>
                        <a:buChar char=""/>
                        <a:tabLst>
                          <a:tab pos="457200" algn="l"/>
                        </a:tabLst>
                      </a:pPr>
                      <a:r>
                        <a:rPr lang="en-AU" sz="1800" b="0">
                          <a:solidFill>
                            <a:schemeClr val="tx1"/>
                          </a:solidFill>
                          <a:effectLst/>
                        </a:rPr>
                        <a:t>Present speech.</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marL="342900" lvl="0" indent="-342900">
                        <a:spcAft>
                          <a:spcPts val="0"/>
                        </a:spcAft>
                        <a:buFont typeface="Symbol" pitchFamily="2" charset="2"/>
                        <a:buChar char=""/>
                        <a:tabLst>
                          <a:tab pos="457200" algn="l"/>
                        </a:tabLst>
                      </a:pPr>
                      <a:r>
                        <a:rPr lang="en-AU" sz="1800" b="0">
                          <a:solidFill>
                            <a:schemeClr val="tx1"/>
                          </a:solidFill>
                          <a:effectLst/>
                        </a:rPr>
                        <a:t>Rebut any points from the second aff speaker</a:t>
                      </a:r>
                      <a:endParaRPr lang="en-US" sz="1800" b="0">
                        <a:solidFill>
                          <a:schemeClr val="tx1"/>
                        </a:solidFill>
                        <a:effectLst/>
                      </a:endParaRPr>
                    </a:p>
                    <a:p>
                      <a:pPr marL="342900" lvl="0" indent="-342900">
                        <a:spcAft>
                          <a:spcPts val="0"/>
                        </a:spcAft>
                        <a:buFont typeface="Symbol" pitchFamily="2" charset="2"/>
                        <a:buChar char=""/>
                        <a:tabLst>
                          <a:tab pos="457200" algn="l"/>
                        </a:tabLst>
                      </a:pPr>
                      <a:r>
                        <a:rPr lang="en-AU" sz="1800" b="0">
                          <a:solidFill>
                            <a:schemeClr val="tx1"/>
                          </a:solidFill>
                          <a:effectLst/>
                        </a:rPr>
                        <a:t>Present speech.</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1488189487"/>
                  </a:ext>
                </a:extLst>
              </a:tr>
              <a:tr h="248591">
                <a:tc>
                  <a:txBody>
                    <a:bodyPr/>
                    <a:lstStyle/>
                    <a:p>
                      <a:pPr algn="ctr">
                        <a:spcAft>
                          <a:spcPts val="0"/>
                        </a:spcAft>
                      </a:pPr>
                      <a:r>
                        <a:rPr lang="en-AU" sz="1800" b="0">
                          <a:solidFill>
                            <a:schemeClr val="tx1"/>
                          </a:solidFill>
                          <a:effectLst/>
                        </a:rPr>
                        <a:t>Third Speaker Aff</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algn="ctr">
                        <a:spcAft>
                          <a:spcPts val="0"/>
                        </a:spcAft>
                      </a:pPr>
                      <a:r>
                        <a:rPr lang="en-AU" sz="1800" b="0" dirty="0">
                          <a:solidFill>
                            <a:schemeClr val="tx1"/>
                          </a:solidFill>
                          <a:effectLst/>
                        </a:rPr>
                        <a:t>Third Speaker Neg</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3078554783"/>
                  </a:ext>
                </a:extLst>
              </a:tr>
              <a:tr h="2237321">
                <a:tc>
                  <a:txBody>
                    <a:bodyPr/>
                    <a:lstStyle/>
                    <a:p>
                      <a:pPr marL="342900" lvl="0" indent="-342900">
                        <a:spcAft>
                          <a:spcPts val="0"/>
                        </a:spcAft>
                        <a:buFont typeface="Symbol" pitchFamily="2" charset="2"/>
                        <a:buChar char=""/>
                        <a:tabLst>
                          <a:tab pos="457200" algn="l"/>
                        </a:tabLst>
                      </a:pPr>
                      <a:r>
                        <a:rPr lang="en-AU" sz="1800" b="0" dirty="0">
                          <a:solidFill>
                            <a:schemeClr val="tx1"/>
                          </a:solidFill>
                          <a:effectLst/>
                        </a:rPr>
                        <a:t>Rebut any points from the second neg speaker – PLUS restate (using different words if possible!) any particularly strong rebuttal points from the other teams’ argument.</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Present speech. The content of the third speakers’ speech is summing up the case – find out what points the other people in your team are using and restate them. Do not simply RETELL them!</a:t>
                      </a:r>
                      <a:endParaRPr lang="en-US" sz="1800" b="0" dirty="0">
                        <a:solidFill>
                          <a:schemeClr val="tx1"/>
                        </a:solidFill>
                        <a:effectLst/>
                      </a:endParaRPr>
                    </a:p>
                    <a:p>
                      <a:pPr>
                        <a:spcAft>
                          <a:spcPts val="0"/>
                        </a:spcAft>
                      </a:pPr>
                      <a:r>
                        <a:rPr lang="en-AU" sz="1800" b="0" dirty="0">
                          <a:solidFill>
                            <a:schemeClr val="tx1"/>
                          </a:solidFill>
                          <a:effectLst/>
                        </a:rPr>
                        <a:t> </a:t>
                      </a:r>
                      <a:endParaRPr lang="en-US" sz="1800" b="0" dirty="0">
                        <a:solidFill>
                          <a:schemeClr val="tx1"/>
                        </a:solidFill>
                        <a:effectLst/>
                      </a:endParaRPr>
                    </a:p>
                    <a:p>
                      <a:pPr algn="ctr">
                        <a:spcAft>
                          <a:spcPts val="0"/>
                        </a:spcAft>
                      </a:pPr>
                      <a:r>
                        <a:rPr lang="en-AU" sz="1800" b="0" dirty="0">
                          <a:solidFill>
                            <a:schemeClr val="tx1"/>
                          </a:solidFill>
                          <a:effectLst/>
                        </a:rPr>
                        <a:t>The third speaker does not introduce any new points!</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marL="342900" lvl="0" indent="-342900">
                        <a:spcAft>
                          <a:spcPts val="0"/>
                        </a:spcAft>
                        <a:buFont typeface="Symbol" pitchFamily="2" charset="2"/>
                        <a:buChar char=""/>
                        <a:tabLst>
                          <a:tab pos="457200" algn="l"/>
                        </a:tabLst>
                      </a:pPr>
                      <a:r>
                        <a:rPr lang="en-AU" sz="1800" b="0" dirty="0">
                          <a:solidFill>
                            <a:schemeClr val="tx1"/>
                          </a:solidFill>
                          <a:effectLst/>
                        </a:rPr>
                        <a:t>Rebut any points from the second neg speaker – PLUS restate (using different words if possible!) any particularly strong rebuttal points from the other teams’ argument.</a:t>
                      </a:r>
                      <a:endParaRPr lang="en-US" sz="1800" b="0" dirty="0">
                        <a:solidFill>
                          <a:schemeClr val="tx1"/>
                        </a:solidFill>
                        <a:effectLst/>
                      </a:endParaRPr>
                    </a:p>
                    <a:p>
                      <a:pPr marL="342900" lvl="0" indent="-342900">
                        <a:spcAft>
                          <a:spcPts val="0"/>
                        </a:spcAft>
                        <a:buFont typeface="Symbol" pitchFamily="2" charset="2"/>
                        <a:buChar char=""/>
                        <a:tabLst>
                          <a:tab pos="457200" algn="l"/>
                        </a:tabLst>
                      </a:pPr>
                      <a:r>
                        <a:rPr lang="en-AU" sz="1800" b="0" dirty="0">
                          <a:solidFill>
                            <a:schemeClr val="tx1"/>
                          </a:solidFill>
                          <a:effectLst/>
                        </a:rPr>
                        <a:t>Present speech. The content of the third speakers’ speech is summing up the case – find out what points the other people in your team are using and restate them.</a:t>
                      </a:r>
                      <a:endParaRPr lang="en-US" sz="1800" b="0" dirty="0">
                        <a:solidFill>
                          <a:schemeClr val="tx1"/>
                        </a:solidFill>
                        <a:effectLst/>
                      </a:endParaRPr>
                    </a:p>
                    <a:p>
                      <a:pPr algn="ctr">
                        <a:spcAft>
                          <a:spcPts val="0"/>
                        </a:spcAft>
                      </a:pPr>
                      <a:r>
                        <a:rPr lang="en-AU" sz="1800" b="0" dirty="0">
                          <a:solidFill>
                            <a:schemeClr val="tx1"/>
                          </a:solidFill>
                          <a:effectLst/>
                        </a:rPr>
                        <a:t> </a:t>
                      </a:r>
                      <a:endParaRPr lang="en-US" sz="1800" b="0" dirty="0">
                        <a:solidFill>
                          <a:schemeClr val="tx1"/>
                        </a:solidFill>
                        <a:effectLst/>
                      </a:endParaRPr>
                    </a:p>
                    <a:p>
                      <a:pPr algn="ctr">
                        <a:spcAft>
                          <a:spcPts val="0"/>
                        </a:spcAft>
                      </a:pPr>
                      <a:r>
                        <a:rPr lang="en-AU" sz="1800" b="0" dirty="0">
                          <a:solidFill>
                            <a:schemeClr val="tx1"/>
                          </a:solidFill>
                          <a:effectLst/>
                        </a:rPr>
                        <a:t>The third speaker does not introduce any new points!</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2611153079"/>
                  </a:ext>
                </a:extLst>
              </a:tr>
              <a:tr h="248591">
                <a:tc>
                  <a:txBody>
                    <a:bodyPr/>
                    <a:lstStyle/>
                    <a:p>
                      <a:pPr algn="ctr">
                        <a:spcAft>
                          <a:spcPts val="0"/>
                        </a:spcAft>
                      </a:pPr>
                      <a:r>
                        <a:rPr lang="en-AU" sz="1800" b="0">
                          <a:solidFill>
                            <a:schemeClr val="tx1"/>
                          </a:solidFill>
                          <a:effectLst/>
                        </a:rPr>
                        <a:t>Brain!</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a:txBody>
                    <a:bodyPr/>
                    <a:lstStyle/>
                    <a:p>
                      <a:pPr algn="ctr">
                        <a:spcAft>
                          <a:spcPts val="0"/>
                        </a:spcAft>
                      </a:pPr>
                      <a:r>
                        <a:rPr lang="en-AU" sz="1800" b="0" dirty="0">
                          <a:solidFill>
                            <a:schemeClr val="tx1"/>
                          </a:solidFill>
                          <a:effectLst/>
                        </a:rPr>
                        <a:t>Brain!</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extLst>
                  <a:ext uri="{0D108BD9-81ED-4DB2-BD59-A6C34878D82A}">
                    <a16:rowId xmlns:a16="http://schemas.microsoft.com/office/drawing/2014/main" val="2875905615"/>
                  </a:ext>
                </a:extLst>
              </a:tr>
              <a:tr h="497182">
                <a:tc gridSpan="2">
                  <a:txBody>
                    <a:bodyPr/>
                    <a:lstStyle/>
                    <a:p>
                      <a:pPr algn="ctr">
                        <a:spcAft>
                          <a:spcPts val="0"/>
                        </a:spcAft>
                      </a:pPr>
                      <a:r>
                        <a:rPr lang="en-AU" sz="1800" b="0" dirty="0">
                          <a:solidFill>
                            <a:schemeClr val="tx1"/>
                          </a:solidFill>
                          <a:effectLst/>
                        </a:rPr>
                        <a:t>Most importantly, the brain’s job is to LISTEN and jot down rebuttals. You could also come prepared with any rebuttals you can pre-empt from the other team’s argument.</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1398" marR="41398" marT="0" marB="0">
                    <a:noFill/>
                  </a:tcPr>
                </a:tc>
                <a:tc hMerge="1">
                  <a:txBody>
                    <a:bodyPr/>
                    <a:lstStyle/>
                    <a:p>
                      <a:endParaRPr lang="en-US"/>
                    </a:p>
                  </a:txBody>
                  <a:tcPr/>
                </a:tc>
                <a:extLst>
                  <a:ext uri="{0D108BD9-81ED-4DB2-BD59-A6C34878D82A}">
                    <a16:rowId xmlns:a16="http://schemas.microsoft.com/office/drawing/2014/main" val="2002227714"/>
                  </a:ext>
                </a:extLst>
              </a:tr>
            </a:tbl>
          </a:graphicData>
        </a:graphic>
      </p:graphicFrame>
    </p:spTree>
    <p:extLst>
      <p:ext uri="{BB962C8B-B14F-4D97-AF65-F5344CB8AC3E}">
        <p14:creationId xmlns:p14="http://schemas.microsoft.com/office/powerpoint/2010/main" val="270296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Written exercise </a:t>
            </a:r>
          </a:p>
        </p:txBody>
      </p:sp>
      <p:sp>
        <p:nvSpPr>
          <p:cNvPr id="2" name="TextBox 1">
            <a:extLst>
              <a:ext uri="{FF2B5EF4-FFF2-40B4-BE49-F238E27FC236}">
                <a16:creationId xmlns:a16="http://schemas.microsoft.com/office/drawing/2014/main" id="{9423AC63-9C7D-2743-98BF-8E6D40594B17}"/>
              </a:ext>
            </a:extLst>
          </p:cNvPr>
          <p:cNvSpPr txBox="1"/>
          <p:nvPr/>
        </p:nvSpPr>
        <p:spPr>
          <a:xfrm>
            <a:off x="871357" y="1873670"/>
            <a:ext cx="10181654" cy="5509200"/>
          </a:xfrm>
          <a:prstGeom prst="rect">
            <a:avLst/>
          </a:prstGeom>
          <a:noFill/>
        </p:spPr>
        <p:txBody>
          <a:bodyPr wrap="square" rtlCol="0">
            <a:spAutoFit/>
          </a:bodyPr>
          <a:lstStyle/>
          <a:p>
            <a:r>
              <a:rPr lang="en-US" sz="3200" i="1" dirty="0"/>
              <a:t>What is the measurement problem? Is it a problem?</a:t>
            </a:r>
          </a:p>
          <a:p>
            <a:endParaRPr lang="en-US" sz="3200" i="1" dirty="0"/>
          </a:p>
          <a:p>
            <a:pPr marL="457200" indent="-457200">
              <a:buFont typeface="Arial" panose="020B0604020202020204" pitchFamily="34" charset="0"/>
              <a:buChar char="•"/>
            </a:pPr>
            <a:r>
              <a:rPr lang="en-US" sz="3200" dirty="0"/>
              <a:t>Focus on clarity rather than quantity</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1 page in total (with at least half a page setting out the problem)</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Worth 8% (compared to 16% for the two assessed problem sheets) </a:t>
            </a:r>
          </a:p>
          <a:p>
            <a:endParaRPr lang="en-US" sz="3200" dirty="0"/>
          </a:p>
          <a:p>
            <a:endParaRPr lang="en-US" sz="3200" dirty="0"/>
          </a:p>
        </p:txBody>
      </p:sp>
    </p:spTree>
    <p:extLst>
      <p:ext uri="{BB962C8B-B14F-4D97-AF65-F5344CB8AC3E}">
        <p14:creationId xmlns:p14="http://schemas.microsoft.com/office/powerpoint/2010/main" val="1835259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Alternative statements of the measurement problem </a:t>
            </a:r>
          </a:p>
        </p:txBody>
      </p:sp>
      <p:sp>
        <p:nvSpPr>
          <p:cNvPr id="3" name="Rectangle 2">
            <a:extLst>
              <a:ext uri="{FF2B5EF4-FFF2-40B4-BE49-F238E27FC236}">
                <a16:creationId xmlns:a16="http://schemas.microsoft.com/office/drawing/2014/main" id="{BBE0B3D4-0475-6545-99AD-29E1EE98AE40}"/>
              </a:ext>
            </a:extLst>
          </p:cNvPr>
          <p:cNvSpPr/>
          <p:nvPr/>
        </p:nvSpPr>
        <p:spPr>
          <a:xfrm>
            <a:off x="871357" y="2090900"/>
            <a:ext cx="9865894" cy="1200329"/>
          </a:xfrm>
          <a:prstGeom prst="rect">
            <a:avLst/>
          </a:prstGeom>
        </p:spPr>
        <p:txBody>
          <a:bodyPr wrap="square">
            <a:spAutoFit/>
          </a:bodyPr>
          <a:lstStyle/>
          <a:p>
            <a:r>
              <a:rPr lang="en-US" b="1" dirty="0"/>
              <a:t>David Wallace:</a:t>
            </a:r>
          </a:p>
          <a:p>
            <a:pPr algn="ctr"/>
            <a:endParaRPr lang="en-US" i="1" dirty="0"/>
          </a:p>
          <a:p>
            <a:pPr algn="ctr"/>
            <a:r>
              <a:rPr lang="en-US" i="1" dirty="0"/>
              <a:t>The essence of the measurement problem is the wavefunction’s dual role. It plays both a dynamic role and a means of calculating the probability of finding the system in a particular state.</a:t>
            </a:r>
          </a:p>
        </p:txBody>
      </p:sp>
      <p:pic>
        <p:nvPicPr>
          <p:cNvPr id="6" name="Picture 5">
            <a:extLst>
              <a:ext uri="{FF2B5EF4-FFF2-40B4-BE49-F238E27FC236}">
                <a16:creationId xmlns:a16="http://schemas.microsoft.com/office/drawing/2014/main" id="{1C84B75B-7DFF-7149-B04B-C1BDED8281F1}"/>
              </a:ext>
            </a:extLst>
          </p:cNvPr>
          <p:cNvPicPr>
            <a:picLocks noChangeAspect="1"/>
          </p:cNvPicPr>
          <p:nvPr/>
        </p:nvPicPr>
        <p:blipFill>
          <a:blip r:embed="rId3"/>
          <a:stretch>
            <a:fillRect/>
          </a:stretch>
        </p:blipFill>
        <p:spPr>
          <a:xfrm>
            <a:off x="3689349" y="3429000"/>
            <a:ext cx="1957471" cy="2946962"/>
          </a:xfrm>
          <a:prstGeom prst="rect">
            <a:avLst/>
          </a:prstGeom>
        </p:spPr>
      </p:pic>
      <p:pic>
        <p:nvPicPr>
          <p:cNvPr id="9" name="Picture 8">
            <a:extLst>
              <a:ext uri="{FF2B5EF4-FFF2-40B4-BE49-F238E27FC236}">
                <a16:creationId xmlns:a16="http://schemas.microsoft.com/office/drawing/2014/main" id="{F389B55E-584C-F147-BE41-C914056BB89B}"/>
              </a:ext>
            </a:extLst>
          </p:cNvPr>
          <p:cNvPicPr>
            <a:picLocks noChangeAspect="1"/>
          </p:cNvPicPr>
          <p:nvPr/>
        </p:nvPicPr>
        <p:blipFill>
          <a:blip r:embed="rId4"/>
          <a:stretch>
            <a:fillRect/>
          </a:stretch>
        </p:blipFill>
        <p:spPr>
          <a:xfrm>
            <a:off x="6186773" y="3631795"/>
            <a:ext cx="1786153" cy="2758614"/>
          </a:xfrm>
          <a:prstGeom prst="rect">
            <a:avLst/>
          </a:prstGeom>
        </p:spPr>
      </p:pic>
    </p:spTree>
    <p:extLst>
      <p:ext uri="{BB962C8B-B14F-4D97-AF65-F5344CB8AC3E}">
        <p14:creationId xmlns:p14="http://schemas.microsoft.com/office/powerpoint/2010/main" val="2616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Consider a device for measuring the spin state of an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order for the measuring device to be accurate we simply require that the device can correctly inform us of the state of the electron. </a:t>
            </a:r>
          </a:p>
        </p:txBody>
      </p:sp>
    </p:spTree>
    <p:extLst>
      <p:ext uri="{BB962C8B-B14F-4D97-AF65-F5344CB8AC3E}">
        <p14:creationId xmlns:p14="http://schemas.microsoft.com/office/powerpoint/2010/main" val="108661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Consider a device for measuring the spin state of an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order for the measuring device to be accurate we simply require that the device can correctly inform us of the state of the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As such, we require that when an “up electron” is fed in the pointer moves from the “ready” label to the “up” label. When a “down electron” is fed in, the pointer moves from the “ready” label to the “down” label.</a:t>
            </a:r>
          </a:p>
        </p:txBody>
      </p:sp>
      <p:pic>
        <p:nvPicPr>
          <p:cNvPr id="4" name="Picture 3">
            <a:extLst>
              <a:ext uri="{FF2B5EF4-FFF2-40B4-BE49-F238E27FC236}">
                <a16:creationId xmlns:a16="http://schemas.microsoft.com/office/drawing/2014/main" id="{DD566DF2-4E2B-7243-B9EB-C3309CDA664E}"/>
              </a:ext>
            </a:extLst>
          </p:cNvPr>
          <p:cNvPicPr>
            <a:picLocks noChangeAspect="1"/>
          </p:cNvPicPr>
          <p:nvPr/>
        </p:nvPicPr>
        <p:blipFill>
          <a:blip r:embed="rId3"/>
          <a:stretch>
            <a:fillRect/>
          </a:stretch>
        </p:blipFill>
        <p:spPr>
          <a:xfrm>
            <a:off x="2345410" y="5056555"/>
            <a:ext cx="6947844" cy="1465478"/>
          </a:xfrm>
          <a:prstGeom prst="rect">
            <a:avLst/>
          </a:prstGeom>
        </p:spPr>
      </p:pic>
    </p:spTree>
    <p:extLst>
      <p:ext uri="{BB962C8B-B14F-4D97-AF65-F5344CB8AC3E}">
        <p14:creationId xmlns:p14="http://schemas.microsoft.com/office/powerpoint/2010/main" val="53624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4948DF8-53A4-7846-9D8E-587E36F47911}"/>
              </a:ext>
            </a:extLst>
          </p:cNvPr>
          <p:cNvSpPr txBox="1"/>
          <p:nvPr/>
        </p:nvSpPr>
        <p:spPr>
          <a:xfrm>
            <a:off x="459350" y="1720840"/>
            <a:ext cx="11550312" cy="3785652"/>
          </a:xfrm>
          <a:prstGeom prst="rect">
            <a:avLst/>
          </a:prstGeom>
          <a:noFill/>
        </p:spPr>
        <p:txBody>
          <a:bodyPr wrap="square" rtlCol="0">
            <a:spAutoFit/>
          </a:bodyPr>
          <a:lstStyle/>
          <a:p>
            <a:endParaRPr lang="en-US" sz="2400" dirty="0"/>
          </a:p>
          <a:p>
            <a:pPr marL="514350" indent="-514350">
              <a:buFont typeface="+mj-lt"/>
              <a:buAutoNum type="arabicPeriod"/>
            </a:pPr>
            <a:endParaRPr lang="en-US" sz="2400" dirty="0"/>
          </a:p>
          <a:p>
            <a:r>
              <a:rPr lang="en-US" sz="2400" dirty="0"/>
              <a:t>2.     Quantum Mechanics is a universal and fundamental theory.</a:t>
            </a:r>
          </a:p>
          <a:p>
            <a:endParaRPr lang="en-US" sz="2400" dirty="0"/>
          </a:p>
          <a:p>
            <a:r>
              <a:rPr lang="en-US" sz="2400" dirty="0"/>
              <a:t>3.      Weak Physicalist Postulate: The description of the </a:t>
            </a:r>
            <a:r>
              <a:rPr lang="en-US" sz="2400" dirty="0" err="1"/>
              <a:t>behaviour</a:t>
            </a:r>
            <a:r>
              <a:rPr lang="en-US" sz="2400" dirty="0"/>
              <a:t> of large objects must be 	consistent with the laws governing the </a:t>
            </a:r>
            <a:r>
              <a:rPr lang="en-US" sz="2400" dirty="0" err="1"/>
              <a:t>behaviour</a:t>
            </a:r>
            <a:r>
              <a:rPr lang="en-US" sz="2400" dirty="0"/>
              <a:t> of the smaller objects of which 	they consist.</a:t>
            </a:r>
          </a:p>
          <a:p>
            <a:pPr marL="514350" indent="-514350">
              <a:buFont typeface="+mj-lt"/>
              <a:buAutoNum type="arabicPeriod"/>
            </a:pPr>
            <a:endParaRPr lang="en-US" sz="2400" dirty="0"/>
          </a:p>
          <a:p>
            <a:pPr marL="514350" indent="-514350">
              <a:buFont typeface="+mj-lt"/>
              <a:buAutoNum type="arabicPeriod"/>
            </a:pPr>
            <a:endParaRPr lang="en-US" sz="2400" dirty="0"/>
          </a:p>
          <a:p>
            <a:r>
              <a:rPr lang="en-US" sz="2400" dirty="0"/>
              <a:t>2 &amp; 3 entail we should be able to describe the measurement device with the rules of QM</a:t>
            </a:r>
          </a:p>
        </p:txBody>
      </p:sp>
      <p:sp>
        <p:nvSpPr>
          <p:cNvPr id="2" name="Title 1">
            <a:extLst>
              <a:ext uri="{FF2B5EF4-FFF2-40B4-BE49-F238E27FC236}">
                <a16:creationId xmlns:a16="http://schemas.microsoft.com/office/drawing/2014/main" id="{60B6D5A8-D64A-D76F-8A33-3127B5012C5F}"/>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Tree>
    <p:extLst>
      <p:ext uri="{BB962C8B-B14F-4D97-AF65-F5344CB8AC3E}">
        <p14:creationId xmlns:p14="http://schemas.microsoft.com/office/powerpoint/2010/main" val="3446103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4976</Words>
  <Application>Microsoft Macintosh PowerPoint</Application>
  <PresentationFormat>Widescreen</PresentationFormat>
  <Paragraphs>560</Paragraphs>
  <Slides>66</Slides>
  <Notes>63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Arial</vt:lpstr>
      <vt:lpstr>Calibri</vt:lpstr>
      <vt:lpstr>Calibri Light</vt:lpstr>
      <vt:lpstr>Cambria Math</vt:lpstr>
      <vt:lpstr>Google Sans</vt:lpstr>
      <vt:lpstr>Source Sans Pro</vt:lpstr>
      <vt:lpstr>Symbol</vt:lpstr>
      <vt:lpstr>Times New Roman</vt:lpstr>
      <vt:lpstr>Office Theme</vt:lpstr>
      <vt:lpstr>1_Office Theme</vt:lpstr>
      <vt:lpstr>The Measurement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Measurement Problem </dc:title>
  <dc:creator>Microsoft Office User</dc:creator>
  <cp:lastModifiedBy>Microsoft Office User</cp:lastModifiedBy>
  <cp:revision>24</cp:revision>
  <dcterms:created xsi:type="dcterms:W3CDTF">2023-03-30T14:20:01Z</dcterms:created>
  <dcterms:modified xsi:type="dcterms:W3CDTF">2024-03-20T21:37:34Z</dcterms:modified>
</cp:coreProperties>
</file>